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3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6" r:id="rId2"/>
  </p:sldMasterIdLst>
  <p:notesMasterIdLst>
    <p:notesMasterId r:id="rId53"/>
  </p:notesMasterIdLst>
  <p:sldIdLst>
    <p:sldId id="1718" r:id="rId3"/>
    <p:sldId id="1810" r:id="rId4"/>
    <p:sldId id="1758" r:id="rId5"/>
    <p:sldId id="1720" r:id="rId6"/>
    <p:sldId id="266" r:id="rId7"/>
    <p:sldId id="1767" r:id="rId8"/>
    <p:sldId id="1764" r:id="rId9"/>
    <p:sldId id="1765" r:id="rId10"/>
    <p:sldId id="1752" r:id="rId11"/>
    <p:sldId id="1766" r:id="rId12"/>
    <p:sldId id="1768" r:id="rId13"/>
    <p:sldId id="1770" r:id="rId14"/>
    <p:sldId id="1771" r:id="rId15"/>
    <p:sldId id="1772" r:id="rId16"/>
    <p:sldId id="1773" r:id="rId17"/>
    <p:sldId id="274" r:id="rId18"/>
    <p:sldId id="1777" r:id="rId19"/>
    <p:sldId id="1778" r:id="rId20"/>
    <p:sldId id="1779" r:id="rId21"/>
    <p:sldId id="1780" r:id="rId22"/>
    <p:sldId id="1769" r:id="rId23"/>
    <p:sldId id="1781" r:id="rId24"/>
    <p:sldId id="1782" r:id="rId25"/>
    <p:sldId id="1783" r:id="rId26"/>
    <p:sldId id="1784" r:id="rId27"/>
    <p:sldId id="1774" r:id="rId28"/>
    <p:sldId id="1785" r:id="rId29"/>
    <p:sldId id="1786" r:id="rId30"/>
    <p:sldId id="1787" r:id="rId31"/>
    <p:sldId id="1788" r:id="rId32"/>
    <p:sldId id="1794" r:id="rId33"/>
    <p:sldId id="1795" r:id="rId34"/>
    <p:sldId id="1796" r:id="rId35"/>
    <p:sldId id="1797" r:id="rId36"/>
    <p:sldId id="1798" r:id="rId37"/>
    <p:sldId id="1776" r:id="rId38"/>
    <p:sldId id="1793" r:id="rId39"/>
    <p:sldId id="1799" r:id="rId40"/>
    <p:sldId id="1800" r:id="rId41"/>
    <p:sldId id="1801" r:id="rId42"/>
    <p:sldId id="1802" r:id="rId43"/>
    <p:sldId id="1803" r:id="rId44"/>
    <p:sldId id="1804" r:id="rId45"/>
    <p:sldId id="1805" r:id="rId46"/>
    <p:sldId id="1807" r:id="rId47"/>
    <p:sldId id="1808" r:id="rId48"/>
    <p:sldId id="1754" r:id="rId49"/>
    <p:sldId id="1715" r:id="rId50"/>
    <p:sldId id="1762" r:id="rId51"/>
    <p:sldId id="261" r:id="rId52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D93844"/>
    <a:srgbClr val="EBE9D5"/>
    <a:srgbClr val="C2C0BE"/>
    <a:srgbClr val="F0EFE0"/>
    <a:srgbClr val="201F1F"/>
    <a:srgbClr val="8FA0B7"/>
    <a:srgbClr val="898383"/>
    <a:srgbClr val="0D0D0D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75" autoAdjust="0"/>
    <p:restoredTop sz="96182" autoAdjust="0"/>
  </p:normalViewPr>
  <p:slideViewPr>
    <p:cSldViewPr snapToGrid="0">
      <p:cViewPr varScale="1">
        <p:scale>
          <a:sx n="75" d="100"/>
          <a:sy n="75" d="100"/>
        </p:scale>
        <p:origin x="78" y="2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28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22270;&#26631;&#30740;&#31350;-&#20998;&#31867;\TOP%20800&#22270;&#26631;&#20998;&#31867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全球收入</a:t>
            </a:r>
            <a:r>
              <a:rPr lang="en-US" altLang="zh-CN" sz="1400" b="1" i="0" u="none" strike="noStrike" baseline="0">
                <a:effectLst/>
              </a:rPr>
              <a:t>Top 800</a:t>
            </a:r>
            <a:r>
              <a:rPr lang="zh-CN" altLang="en-US" sz="1400" b="1">
                <a:solidFill>
                  <a:schemeClr val="bg1"/>
                </a:solidFill>
              </a:rPr>
              <a:t>手游图标类型构成</a:t>
            </a:r>
          </a:p>
        </c:rich>
      </c:tx>
      <c:layout>
        <c:manualLayout>
          <c:xMode val="edge"/>
          <c:yMode val="edge"/>
          <c:x val="0.35262917017799561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1.0806488895594423E-2"/>
          <c:y val="4.4706932557250688E-2"/>
          <c:w val="0.98616214349078746"/>
          <c:h val="0.691620581771273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汇总统计!$W$4</c:f>
              <c:strCache>
                <c:ptCount val="1"/>
                <c:pt idx="0">
                  <c:v>图标类型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汇总统计!$W$5:$W$15</c:f>
              <c:strCache>
                <c:ptCount val="11"/>
                <c:pt idx="0">
                  <c:v>头像</c:v>
                </c:pt>
                <c:pt idx="1">
                  <c:v>字符</c:v>
                </c:pt>
                <c:pt idx="2">
                  <c:v>人物半身</c:v>
                </c:pt>
                <c:pt idx="3">
                  <c:v>混合</c:v>
                </c:pt>
                <c:pt idx="4">
                  <c:v>图形</c:v>
                </c:pt>
                <c:pt idx="5">
                  <c:v>动物</c:v>
                </c:pt>
                <c:pt idx="6">
                  <c:v>场景</c:v>
                </c:pt>
                <c:pt idx="7">
                  <c:v>人物全身</c:v>
                </c:pt>
                <c:pt idx="8">
                  <c:v>怪物</c:v>
                </c:pt>
                <c:pt idx="9">
                  <c:v>车辆</c:v>
                </c:pt>
                <c:pt idx="10">
                  <c:v>武器</c:v>
                </c:pt>
              </c:strCache>
            </c:strRef>
          </c:cat>
          <c:val>
            <c:numRef>
              <c:f>汇总统计!$X$5:$X$15</c:f>
              <c:numCache>
                <c:formatCode>General</c:formatCode>
                <c:ptCount val="11"/>
                <c:pt idx="0">
                  <c:v>357</c:v>
                </c:pt>
                <c:pt idx="1">
                  <c:v>82</c:v>
                </c:pt>
                <c:pt idx="2">
                  <c:v>68</c:v>
                </c:pt>
                <c:pt idx="3">
                  <c:v>67</c:v>
                </c:pt>
                <c:pt idx="4">
                  <c:v>65</c:v>
                </c:pt>
                <c:pt idx="5">
                  <c:v>54</c:v>
                </c:pt>
                <c:pt idx="6">
                  <c:v>44</c:v>
                </c:pt>
                <c:pt idx="7">
                  <c:v>25</c:v>
                </c:pt>
                <c:pt idx="8">
                  <c:v>23</c:v>
                </c:pt>
                <c:pt idx="9">
                  <c:v>8</c:v>
                </c:pt>
                <c:pt idx="1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19-4633-ACF4-AC75D652D8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42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  <c:majorUnit val="20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RPG类!$N$4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95-43F0-83F4-249132A01F25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95-43F0-83F4-249132A01F25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95-43F0-83F4-249132A01F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RPG类!$N$5:$N$7</c:f>
              <c:strCache>
                <c:ptCount val="3"/>
                <c:pt idx="0">
                  <c:v>明亮</c:v>
                </c:pt>
                <c:pt idx="1">
                  <c:v>中性</c:v>
                </c:pt>
                <c:pt idx="2">
                  <c:v>暗黑</c:v>
                </c:pt>
              </c:strCache>
            </c:strRef>
          </c:cat>
          <c:val>
            <c:numRef>
              <c:f>RPG类!$P$5:$P$7</c:f>
              <c:numCache>
                <c:formatCode>0%</c:formatCode>
                <c:ptCount val="3"/>
                <c:pt idx="0">
                  <c:v>0.51908396946564883</c:v>
                </c:pt>
                <c:pt idx="1">
                  <c:v>0.33587786259541985</c:v>
                </c:pt>
                <c:pt idx="2">
                  <c:v>0.14503816793893129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95-43F0-83F4-249132A01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400" b="1">
                <a:solidFill>
                  <a:schemeClr val="bg1"/>
                </a:solidFill>
              </a:rPr>
              <a:t>RPG</a:t>
            </a:r>
            <a:r>
              <a:rPr lang="zh-CN" altLang="en-US" sz="1400" b="1">
                <a:solidFill>
                  <a:schemeClr val="bg1"/>
                </a:solidFill>
              </a:rPr>
              <a:t>类手游图标类型构成</a:t>
            </a:r>
          </a:p>
        </c:rich>
      </c:tx>
      <c:layout>
        <c:manualLayout>
          <c:xMode val="edge"/>
          <c:yMode val="edge"/>
          <c:x val="0.32215989583333332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759617945010237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RPG类!$V$4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RPG类!$V$5:$V$14</c:f>
              <c:strCache>
                <c:ptCount val="10"/>
                <c:pt idx="0">
                  <c:v>头像</c:v>
                </c:pt>
                <c:pt idx="1">
                  <c:v>字符</c:v>
                </c:pt>
                <c:pt idx="2">
                  <c:v>人物半身</c:v>
                </c:pt>
                <c:pt idx="3">
                  <c:v>怪物</c:v>
                </c:pt>
                <c:pt idx="4">
                  <c:v>人物全身</c:v>
                </c:pt>
                <c:pt idx="5">
                  <c:v>混合</c:v>
                </c:pt>
                <c:pt idx="6">
                  <c:v>场景</c:v>
                </c:pt>
                <c:pt idx="7">
                  <c:v>动物</c:v>
                </c:pt>
                <c:pt idx="8">
                  <c:v>图形</c:v>
                </c:pt>
                <c:pt idx="9">
                  <c:v>武器</c:v>
                </c:pt>
              </c:strCache>
            </c:strRef>
          </c:cat>
          <c:val>
            <c:numRef>
              <c:f>RPG类!$X$5:$X$14</c:f>
              <c:numCache>
                <c:formatCode>0%</c:formatCode>
                <c:ptCount val="10"/>
                <c:pt idx="0">
                  <c:v>0.60305343511450382</c:v>
                </c:pt>
                <c:pt idx="1">
                  <c:v>0.21374045801526717</c:v>
                </c:pt>
                <c:pt idx="2">
                  <c:v>6.1068702290076333E-2</c:v>
                </c:pt>
                <c:pt idx="3">
                  <c:v>3.0534351145038167E-2</c:v>
                </c:pt>
                <c:pt idx="4">
                  <c:v>2.2900763358778626E-2</c:v>
                </c:pt>
                <c:pt idx="5">
                  <c:v>2.2900763358778626E-2</c:v>
                </c:pt>
                <c:pt idx="6">
                  <c:v>1.5267175572519083E-2</c:v>
                </c:pt>
                <c:pt idx="7">
                  <c:v>1.5267175572519083E-2</c:v>
                </c:pt>
                <c:pt idx="8">
                  <c:v>7.6335877862595417E-3</c:v>
                </c:pt>
                <c:pt idx="9">
                  <c:v>7.6335877862595417E-3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EE-4D8F-BD45-9A0537D16D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400" b="1">
                <a:solidFill>
                  <a:schemeClr val="bg1"/>
                </a:solidFill>
              </a:rPr>
              <a:t>RPG</a:t>
            </a:r>
            <a:r>
              <a:rPr lang="zh-CN" altLang="en-US" sz="1400" b="1">
                <a:solidFill>
                  <a:schemeClr val="bg1"/>
                </a:solidFill>
              </a:rPr>
              <a:t>类手游图标画风构成</a:t>
            </a:r>
          </a:p>
        </c:rich>
      </c:tx>
      <c:layout>
        <c:manualLayout>
          <c:xMode val="edge"/>
          <c:yMode val="edge"/>
          <c:x val="0.29062427983539096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20164609047E-2"/>
          <c:w val="0.96090461911380964"/>
          <c:h val="0.754154320987654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RPG类!$F$4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RPG类!$F$5:$F$14</c:f>
              <c:strCache>
                <c:ptCount val="10"/>
                <c:pt idx="0">
                  <c:v>半写实</c:v>
                </c:pt>
                <c:pt idx="1">
                  <c:v>字符</c:v>
                </c:pt>
                <c:pt idx="2">
                  <c:v>日式卡通</c:v>
                </c:pt>
                <c:pt idx="3">
                  <c:v>写实</c:v>
                </c:pt>
                <c:pt idx="4">
                  <c:v>韩式卡通</c:v>
                </c:pt>
                <c:pt idx="5">
                  <c:v>Q版</c:v>
                </c:pt>
                <c:pt idx="6">
                  <c:v>真人</c:v>
                </c:pt>
                <c:pt idx="7">
                  <c:v>其他</c:v>
                </c:pt>
                <c:pt idx="8">
                  <c:v>美式卡通</c:v>
                </c:pt>
                <c:pt idx="9">
                  <c:v>像素</c:v>
                </c:pt>
              </c:strCache>
            </c:strRef>
          </c:cat>
          <c:val>
            <c:numRef>
              <c:f>RPG类!$H$5:$H$14</c:f>
              <c:numCache>
                <c:formatCode>0%</c:formatCode>
                <c:ptCount val="10"/>
                <c:pt idx="0">
                  <c:v>0.25190839694656486</c:v>
                </c:pt>
                <c:pt idx="1">
                  <c:v>0.22137404580152673</c:v>
                </c:pt>
                <c:pt idx="2">
                  <c:v>0.21374045801526717</c:v>
                </c:pt>
                <c:pt idx="3">
                  <c:v>0.11450381679389313</c:v>
                </c:pt>
                <c:pt idx="4">
                  <c:v>9.1603053435114504E-2</c:v>
                </c:pt>
                <c:pt idx="5">
                  <c:v>3.8167938931297711E-2</c:v>
                </c:pt>
                <c:pt idx="6">
                  <c:v>3.8167938931297711E-2</c:v>
                </c:pt>
                <c:pt idx="7">
                  <c:v>1.5267175572519083E-2</c:v>
                </c:pt>
                <c:pt idx="8">
                  <c:v>7.6335877862595417E-3</c:v>
                </c:pt>
                <c:pt idx="9">
                  <c:v>7.6335877862595417E-3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C3-40C3-AFC3-BBEEE8D79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solidFill>
                  <a:schemeClr val="bg1"/>
                </a:solidFill>
              </a:rPr>
              <a:t>消除类手游图标主要观感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662376527089307"/>
          <c:y val="8.6800440267547199E-2"/>
          <c:w val="0.69599588712875515"/>
          <c:h val="0.894888654382119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消除类!$AD$4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18-4778-B82F-FCEE6B27283E}"/>
              </c:ext>
            </c:extLst>
          </c:dPt>
          <c:dPt>
            <c:idx val="6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18-4778-B82F-FCEE6B27283E}"/>
              </c:ext>
            </c:extLst>
          </c:dPt>
          <c:dPt>
            <c:idx val="7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18-4778-B82F-FCEE6B27283E}"/>
              </c:ext>
            </c:extLst>
          </c:dPt>
          <c:dPt>
            <c:idx val="8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18-4778-B82F-FCEE6B27283E}"/>
              </c:ext>
            </c:extLst>
          </c:dPt>
          <c:dPt>
            <c:idx val="9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B18-4778-B82F-FCEE6B27283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消除类!$AD$5:$AD$15</c:f>
              <c:strCache>
                <c:ptCount val="10"/>
                <c:pt idx="0">
                  <c:v>轻松</c:v>
                </c:pt>
                <c:pt idx="1">
                  <c:v>快乐</c:v>
                </c:pt>
                <c:pt idx="2">
                  <c:v>IP</c:v>
                </c:pt>
                <c:pt idx="3">
                  <c:v>消除</c:v>
                </c:pt>
                <c:pt idx="4">
                  <c:v>可爱</c:v>
                </c:pt>
                <c:pt idx="5">
                  <c:v>温馨美好</c:v>
                </c:pt>
                <c:pt idx="6">
                  <c:v>二次元</c:v>
                </c:pt>
                <c:pt idx="7">
                  <c:v>神秘故事</c:v>
                </c:pt>
                <c:pt idx="8">
                  <c:v>挑战</c:v>
                </c:pt>
                <c:pt idx="9">
                  <c:v>竞技对抗</c:v>
                </c:pt>
              </c:strCache>
              <c:extLst/>
            </c:strRef>
          </c:cat>
          <c:val>
            <c:numRef>
              <c:f>消除类!$AF$5:$AF$15</c:f>
              <c:numCache>
                <c:formatCode>0%</c:formatCode>
                <c:ptCount val="10"/>
                <c:pt idx="0">
                  <c:v>0.72972972972972971</c:v>
                </c:pt>
                <c:pt idx="1">
                  <c:v>0.33783783783783783</c:v>
                </c:pt>
                <c:pt idx="2">
                  <c:v>0.14864864864864866</c:v>
                </c:pt>
                <c:pt idx="3">
                  <c:v>0.12162162162162163</c:v>
                </c:pt>
                <c:pt idx="4">
                  <c:v>9.45945945945946E-2</c:v>
                </c:pt>
                <c:pt idx="5">
                  <c:v>4.0540540540540543E-2</c:v>
                </c:pt>
                <c:pt idx="6">
                  <c:v>4.0540540540540543E-2</c:v>
                </c:pt>
                <c:pt idx="7">
                  <c:v>2.7027027027027029E-2</c:v>
                </c:pt>
                <c:pt idx="8">
                  <c:v>2.7027027027027029E-2</c:v>
                </c:pt>
                <c:pt idx="9">
                  <c:v>1.3513513513513514E-2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C-DB18-4778-B82F-FCEE6B272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消除类!$N$4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52-4FE0-B446-81CFB4479977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52-4FE0-B446-81CFB44799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消除类!$N$5:$N$6</c:f>
              <c:strCache>
                <c:ptCount val="2"/>
                <c:pt idx="0">
                  <c:v>明亮</c:v>
                </c:pt>
                <c:pt idx="1">
                  <c:v>中性</c:v>
                </c:pt>
              </c:strCache>
            </c:strRef>
          </c:cat>
          <c:val>
            <c:numRef>
              <c:f>消除类!$P$5:$P$6</c:f>
              <c:numCache>
                <c:formatCode>0%</c:formatCode>
                <c:ptCount val="2"/>
                <c:pt idx="0">
                  <c:v>0.8783783783783784</c:v>
                </c:pt>
                <c:pt idx="1">
                  <c:v>0.12162162162162163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52-4FE0-B446-81CFB44799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消除类手游图标类型构成</a:t>
            </a:r>
          </a:p>
        </c:rich>
      </c:tx>
      <c:layout>
        <c:manualLayout>
          <c:xMode val="edge"/>
          <c:yMode val="edge"/>
          <c:x val="0.32215989583333332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779375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消除类!$V$4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消除类!$V$5:$V$12</c:f>
              <c:strCache>
                <c:ptCount val="8"/>
                <c:pt idx="0">
                  <c:v>图形</c:v>
                </c:pt>
                <c:pt idx="1">
                  <c:v>动物</c:v>
                </c:pt>
                <c:pt idx="2">
                  <c:v>头像</c:v>
                </c:pt>
                <c:pt idx="3">
                  <c:v>人物半身</c:v>
                </c:pt>
                <c:pt idx="4">
                  <c:v>场景</c:v>
                </c:pt>
                <c:pt idx="5">
                  <c:v>混合</c:v>
                </c:pt>
                <c:pt idx="6">
                  <c:v>怪物</c:v>
                </c:pt>
                <c:pt idx="7">
                  <c:v>人物全身</c:v>
                </c:pt>
              </c:strCache>
            </c:strRef>
          </c:cat>
          <c:val>
            <c:numRef>
              <c:f>消除类!$X$5:$X$12</c:f>
              <c:numCache>
                <c:formatCode>0%</c:formatCode>
                <c:ptCount val="8"/>
                <c:pt idx="0">
                  <c:v>0.29729729729729731</c:v>
                </c:pt>
                <c:pt idx="1">
                  <c:v>0.29729729729729731</c:v>
                </c:pt>
                <c:pt idx="2">
                  <c:v>0.1891891891891892</c:v>
                </c:pt>
                <c:pt idx="3">
                  <c:v>6.7567567567567571E-2</c:v>
                </c:pt>
                <c:pt idx="4">
                  <c:v>5.4054054054054057E-2</c:v>
                </c:pt>
                <c:pt idx="5">
                  <c:v>5.4054054054054057E-2</c:v>
                </c:pt>
                <c:pt idx="6">
                  <c:v>2.7027027027027029E-2</c:v>
                </c:pt>
                <c:pt idx="7">
                  <c:v>1.3513513513513514E-2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88-45F9-9F01-AF0CE4D2F9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消除类手游图标画风构成</a:t>
            </a:r>
          </a:p>
        </c:rich>
      </c:tx>
      <c:layout>
        <c:manualLayout>
          <c:xMode val="edge"/>
          <c:yMode val="edge"/>
          <c:x val="0.29062427983539096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20164609047E-2"/>
          <c:w val="0.96090461911380964"/>
          <c:h val="0.814873199588477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消除类!$F$4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消除类!$F$5:$F$8</c:f>
              <c:strCache>
                <c:ptCount val="4"/>
                <c:pt idx="0">
                  <c:v>美式卡通</c:v>
                </c:pt>
                <c:pt idx="1">
                  <c:v>韩式卡通</c:v>
                </c:pt>
                <c:pt idx="2">
                  <c:v>日式卡通</c:v>
                </c:pt>
                <c:pt idx="3">
                  <c:v>Q版</c:v>
                </c:pt>
              </c:strCache>
            </c:strRef>
          </c:cat>
          <c:val>
            <c:numRef>
              <c:f>消除类!$H$5:$H$8</c:f>
              <c:numCache>
                <c:formatCode>0%</c:formatCode>
                <c:ptCount val="4"/>
                <c:pt idx="0">
                  <c:v>0.72972972972972971</c:v>
                </c:pt>
                <c:pt idx="1">
                  <c:v>0.12162162162162163</c:v>
                </c:pt>
                <c:pt idx="2">
                  <c:v>6.7567567567567571E-2</c:v>
                </c:pt>
                <c:pt idx="3">
                  <c:v>4.0540540540540543E-2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01-4DD2-97A0-E242CD1FDD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400" b="1" dirty="0">
                <a:solidFill>
                  <a:schemeClr val="bg1"/>
                </a:solidFill>
              </a:rPr>
              <a:t>SLG</a:t>
            </a:r>
            <a:r>
              <a:rPr lang="zh-CN" altLang="en-US" sz="1400" b="1" dirty="0">
                <a:solidFill>
                  <a:schemeClr val="bg1"/>
                </a:solidFill>
              </a:rPr>
              <a:t>类手游图标主要观感</a:t>
            </a:r>
          </a:p>
        </c:rich>
      </c:tx>
      <c:layout>
        <c:manualLayout>
          <c:xMode val="edge"/>
          <c:yMode val="edge"/>
          <c:x val="0.32005938010943413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662376527089307"/>
          <c:y val="8.6800440267547199E-2"/>
          <c:w val="0.69599588712875515"/>
          <c:h val="0.894888654382119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SLG!$AD$4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AD-49BC-97B2-C056D5C8157A}"/>
              </c:ext>
            </c:extLst>
          </c:dPt>
          <c:dPt>
            <c:idx val="6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AD-49BC-97B2-C056D5C8157A}"/>
              </c:ext>
            </c:extLst>
          </c:dPt>
          <c:dPt>
            <c:idx val="7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1AD-49BC-97B2-C056D5C8157A}"/>
              </c:ext>
            </c:extLst>
          </c:dPt>
          <c:dPt>
            <c:idx val="8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1AD-49BC-97B2-C056D5C8157A}"/>
              </c:ext>
            </c:extLst>
          </c:dPt>
          <c:dPt>
            <c:idx val="9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1AD-49BC-97B2-C056D5C815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SLG!$AD$5:$AD$15</c:f>
              <c:strCache>
                <c:ptCount val="10"/>
                <c:pt idx="0">
                  <c:v>战争</c:v>
                </c:pt>
                <c:pt idx="1">
                  <c:v>挑战</c:v>
                </c:pt>
                <c:pt idx="2">
                  <c:v>统治</c:v>
                </c:pt>
                <c:pt idx="3">
                  <c:v>冲突</c:v>
                </c:pt>
                <c:pt idx="4">
                  <c:v>三国</c:v>
                </c:pt>
                <c:pt idx="5">
                  <c:v>策略</c:v>
                </c:pt>
                <c:pt idx="6">
                  <c:v>IP</c:v>
                </c:pt>
                <c:pt idx="7">
                  <c:v>战斗</c:v>
                </c:pt>
                <c:pt idx="8">
                  <c:v>科幻</c:v>
                </c:pt>
                <c:pt idx="9">
                  <c:v>奇幻</c:v>
                </c:pt>
              </c:strCache>
              <c:extLst/>
            </c:strRef>
          </c:cat>
          <c:val>
            <c:numRef>
              <c:f>SLG!$AF$5:$AF$15</c:f>
              <c:numCache>
                <c:formatCode>0%</c:formatCode>
                <c:ptCount val="10"/>
                <c:pt idx="0">
                  <c:v>0.61333333333333329</c:v>
                </c:pt>
                <c:pt idx="1">
                  <c:v>0.32</c:v>
                </c:pt>
                <c:pt idx="2">
                  <c:v>0.26666666666666666</c:v>
                </c:pt>
                <c:pt idx="3">
                  <c:v>0.13333333333333333</c:v>
                </c:pt>
                <c:pt idx="4">
                  <c:v>9.3333333333333338E-2</c:v>
                </c:pt>
                <c:pt idx="5">
                  <c:v>0.08</c:v>
                </c:pt>
                <c:pt idx="6">
                  <c:v>6.6666666666666666E-2</c:v>
                </c:pt>
                <c:pt idx="7">
                  <c:v>0.04</c:v>
                </c:pt>
                <c:pt idx="8">
                  <c:v>0.04</c:v>
                </c:pt>
                <c:pt idx="9">
                  <c:v>0.04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C-C1AD-49BC-97B2-C056D5C815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SLG!$N$4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97-40C2-A208-441F7801B566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97-40C2-A208-441F7801B566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097-40C2-A208-441F7801B5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SLG!$N$5:$N$7</c:f>
              <c:strCache>
                <c:ptCount val="3"/>
                <c:pt idx="0">
                  <c:v>中性</c:v>
                </c:pt>
                <c:pt idx="1">
                  <c:v>明亮</c:v>
                </c:pt>
                <c:pt idx="2">
                  <c:v>暗黑</c:v>
                </c:pt>
              </c:strCache>
            </c:strRef>
          </c:cat>
          <c:val>
            <c:numRef>
              <c:f>SLG!$P$5:$P$7</c:f>
              <c:numCache>
                <c:formatCode>0%</c:formatCode>
                <c:ptCount val="3"/>
                <c:pt idx="0">
                  <c:v>0.61333333333333329</c:v>
                </c:pt>
                <c:pt idx="1">
                  <c:v>0.26666666666666666</c:v>
                </c:pt>
                <c:pt idx="2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097-40C2-A208-441F7801B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400" b="1">
                <a:solidFill>
                  <a:schemeClr val="bg1"/>
                </a:solidFill>
              </a:rPr>
              <a:t>SLG</a:t>
            </a:r>
            <a:r>
              <a:rPr lang="zh-CN" altLang="en-US" sz="1400" b="1">
                <a:solidFill>
                  <a:schemeClr val="bg1"/>
                </a:solidFill>
              </a:rPr>
              <a:t>类手游图标类型构成</a:t>
            </a:r>
          </a:p>
        </c:rich>
      </c:tx>
      <c:layout>
        <c:manualLayout>
          <c:xMode val="edge"/>
          <c:yMode val="edge"/>
          <c:x val="0.32215989583333332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779375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SLG!$V$4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SLG!$V$5:$V$12</c:f>
              <c:strCache>
                <c:ptCount val="8"/>
                <c:pt idx="0">
                  <c:v>头像</c:v>
                </c:pt>
                <c:pt idx="1">
                  <c:v>场景</c:v>
                </c:pt>
                <c:pt idx="2">
                  <c:v>人物半身</c:v>
                </c:pt>
                <c:pt idx="3">
                  <c:v>图形</c:v>
                </c:pt>
                <c:pt idx="4">
                  <c:v>人物全身</c:v>
                </c:pt>
                <c:pt idx="5">
                  <c:v>怪物</c:v>
                </c:pt>
                <c:pt idx="6">
                  <c:v>字符</c:v>
                </c:pt>
                <c:pt idx="7">
                  <c:v>混合</c:v>
                </c:pt>
              </c:strCache>
            </c:strRef>
          </c:cat>
          <c:val>
            <c:numRef>
              <c:f>SLG!$X$5:$X$12</c:f>
              <c:numCache>
                <c:formatCode>0%</c:formatCode>
                <c:ptCount val="8"/>
                <c:pt idx="0">
                  <c:v>0.56000000000000005</c:v>
                </c:pt>
                <c:pt idx="1">
                  <c:v>0.2</c:v>
                </c:pt>
                <c:pt idx="2">
                  <c:v>0.10666666666666667</c:v>
                </c:pt>
                <c:pt idx="3">
                  <c:v>0.04</c:v>
                </c:pt>
                <c:pt idx="4">
                  <c:v>0.04</c:v>
                </c:pt>
                <c:pt idx="5">
                  <c:v>2.6666666666666668E-2</c:v>
                </c:pt>
                <c:pt idx="6">
                  <c:v>1.3333333333333334E-2</c:v>
                </c:pt>
                <c:pt idx="7">
                  <c:v>1.3333333333333334E-2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78-4BC1-AEA3-485F81B23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solidFill>
                  <a:schemeClr val="bg1"/>
                </a:solidFill>
              </a:rPr>
              <a:t>全球收入</a:t>
            </a:r>
            <a:r>
              <a:rPr lang="en-US" altLang="zh-CN" sz="1400" b="1" i="0" u="none" strike="noStrike" baseline="0" dirty="0">
                <a:effectLst/>
              </a:rPr>
              <a:t>Top 800</a:t>
            </a:r>
            <a:r>
              <a:rPr lang="zh-CN" altLang="en-US" sz="1400" b="1" dirty="0">
                <a:solidFill>
                  <a:schemeClr val="bg1"/>
                </a:solidFill>
              </a:rPr>
              <a:t>手游图标画风构成</a:t>
            </a:r>
          </a:p>
        </c:rich>
      </c:tx>
      <c:layout>
        <c:manualLayout>
          <c:xMode val="edge"/>
          <c:yMode val="edge"/>
          <c:x val="0.33898109783755853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0569205135594398"/>
          <c:y val="8.8945458563336049E-2"/>
          <c:w val="0.41366061267991799"/>
          <c:h val="0.9026408509200993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汇总统计!$J$20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8A-4BC1-95FF-8826090A3FB1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8A-4BC1-95FF-8826090A3FB1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8A-4BC1-95FF-8826090A3FB1}"/>
              </c:ext>
            </c:extLst>
          </c:dPt>
          <c:dPt>
            <c:idx val="8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78A-4BC1-95FF-8826090A3FB1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8A-4BC1-95FF-8826090A3F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汇总统计!$J$21:$J$30</c:f>
              <c:strCache>
                <c:ptCount val="10"/>
                <c:pt idx="0">
                  <c:v>美式卡通</c:v>
                </c:pt>
                <c:pt idx="1">
                  <c:v>日式卡通</c:v>
                </c:pt>
                <c:pt idx="2">
                  <c:v>写实</c:v>
                </c:pt>
                <c:pt idx="3">
                  <c:v>半写实</c:v>
                </c:pt>
                <c:pt idx="4">
                  <c:v>字符</c:v>
                </c:pt>
                <c:pt idx="5">
                  <c:v>Q版</c:v>
                </c:pt>
                <c:pt idx="6">
                  <c:v>韩式卡通</c:v>
                </c:pt>
                <c:pt idx="7">
                  <c:v>真人</c:v>
                </c:pt>
                <c:pt idx="8">
                  <c:v>其他</c:v>
                </c:pt>
                <c:pt idx="9">
                  <c:v>像素</c:v>
                </c:pt>
              </c:strCache>
            </c:strRef>
          </c:cat>
          <c:val>
            <c:numRef>
              <c:f>汇总统计!$K$21:$K$30</c:f>
              <c:numCache>
                <c:formatCode>General</c:formatCode>
                <c:ptCount val="10"/>
                <c:pt idx="0">
                  <c:v>204</c:v>
                </c:pt>
                <c:pt idx="1">
                  <c:v>177</c:v>
                </c:pt>
                <c:pt idx="2">
                  <c:v>107</c:v>
                </c:pt>
                <c:pt idx="3">
                  <c:v>92</c:v>
                </c:pt>
                <c:pt idx="4">
                  <c:v>84</c:v>
                </c:pt>
                <c:pt idx="5">
                  <c:v>48</c:v>
                </c:pt>
                <c:pt idx="6">
                  <c:v>33</c:v>
                </c:pt>
                <c:pt idx="7">
                  <c:v>24</c:v>
                </c:pt>
                <c:pt idx="8">
                  <c:v>20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8A-4BC1-95FF-8826090A3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axMin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400" b="1">
                <a:solidFill>
                  <a:schemeClr val="bg1"/>
                </a:solidFill>
              </a:rPr>
              <a:t>SLG</a:t>
            </a:r>
            <a:r>
              <a:rPr lang="zh-CN" altLang="en-US" sz="1400" b="1">
                <a:solidFill>
                  <a:schemeClr val="bg1"/>
                </a:solidFill>
              </a:rPr>
              <a:t>类手游图标画风构成</a:t>
            </a:r>
          </a:p>
        </c:rich>
      </c:tx>
      <c:layout>
        <c:manualLayout>
          <c:xMode val="edge"/>
          <c:yMode val="edge"/>
          <c:x val="0.29062427983539096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20164609047E-2"/>
          <c:w val="0.96090461911380964"/>
          <c:h val="0.814873199588477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SLG!$F$4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SLG!$F$5:$F$9</c:f>
              <c:strCache>
                <c:ptCount val="5"/>
                <c:pt idx="0">
                  <c:v>写实</c:v>
                </c:pt>
                <c:pt idx="1">
                  <c:v>半写实</c:v>
                </c:pt>
                <c:pt idx="2">
                  <c:v>美式卡通</c:v>
                </c:pt>
                <c:pt idx="3">
                  <c:v>日式卡通</c:v>
                </c:pt>
                <c:pt idx="4">
                  <c:v>真人</c:v>
                </c:pt>
              </c:strCache>
            </c:strRef>
          </c:cat>
          <c:val>
            <c:numRef>
              <c:f>SLG!$H$5:$H$9</c:f>
              <c:numCache>
                <c:formatCode>0%</c:formatCode>
                <c:ptCount val="5"/>
                <c:pt idx="0">
                  <c:v>0.53333333333333333</c:v>
                </c:pt>
                <c:pt idx="1">
                  <c:v>0.2</c:v>
                </c:pt>
                <c:pt idx="2">
                  <c:v>0.16</c:v>
                </c:pt>
                <c:pt idx="3">
                  <c:v>0.04</c:v>
                </c:pt>
                <c:pt idx="4">
                  <c:v>2.6666666666666668E-2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A8-4209-8CF4-706A28E5F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400" b="1" i="0" u="none" strike="noStrike" baseline="0">
                <a:effectLst/>
              </a:rPr>
              <a:t>模拟经营</a:t>
            </a:r>
            <a:r>
              <a:rPr lang="en-US" altLang="zh-CN" sz="1400" b="1" i="0" u="none" strike="noStrike" baseline="0">
                <a:effectLst/>
              </a:rPr>
              <a:t>/</a:t>
            </a:r>
            <a:r>
              <a:rPr lang="zh-CN" altLang="zh-CN" sz="1400" b="1" i="0" u="none" strike="noStrike" baseline="0">
                <a:effectLst/>
              </a:rPr>
              <a:t>养成</a:t>
            </a:r>
            <a:r>
              <a:rPr lang="zh-CN" altLang="en-US" sz="1400" b="1">
                <a:solidFill>
                  <a:schemeClr val="bg1"/>
                </a:solidFill>
              </a:rPr>
              <a:t>类手游图标观感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662376527089307"/>
          <c:y val="8.6800440267547199E-2"/>
          <c:w val="0.69599588712875515"/>
          <c:h val="0.894888654382119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模拟经营!$AD$4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56-4AB7-AEEB-D29868193029}"/>
              </c:ext>
            </c:extLst>
          </c:dPt>
          <c:dPt>
            <c:idx val="6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56-4AB7-AEEB-D29868193029}"/>
              </c:ext>
            </c:extLst>
          </c:dPt>
          <c:dPt>
            <c:idx val="7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656-4AB7-AEEB-D29868193029}"/>
              </c:ext>
            </c:extLst>
          </c:dPt>
          <c:dPt>
            <c:idx val="8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656-4AB7-AEEB-D29868193029}"/>
              </c:ext>
            </c:extLst>
          </c:dPt>
          <c:dPt>
            <c:idx val="9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656-4AB7-AEEB-D298681930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模拟经营!$AD$5:$AD$15</c:f>
              <c:strCache>
                <c:ptCount val="10"/>
                <c:pt idx="0">
                  <c:v>快乐</c:v>
                </c:pt>
                <c:pt idx="1">
                  <c:v>偶像</c:v>
                </c:pt>
                <c:pt idx="2">
                  <c:v>轻松</c:v>
                </c:pt>
                <c:pt idx="3">
                  <c:v>美女/萌妹子</c:v>
                </c:pt>
                <c:pt idx="4">
                  <c:v>宫廷</c:v>
                </c:pt>
                <c:pt idx="5">
                  <c:v>经营餐厅</c:v>
                </c:pt>
                <c:pt idx="6">
                  <c:v>经营</c:v>
                </c:pt>
                <c:pt idx="7">
                  <c:v>梦幻</c:v>
                </c:pt>
                <c:pt idx="8">
                  <c:v>IP</c:v>
                </c:pt>
                <c:pt idx="9">
                  <c:v>女性向</c:v>
                </c:pt>
              </c:strCache>
              <c:extLst/>
            </c:strRef>
          </c:cat>
          <c:val>
            <c:numRef>
              <c:f>模拟经营!$AF$5:$AF$15</c:f>
              <c:numCache>
                <c:formatCode>0%</c:formatCode>
                <c:ptCount val="10"/>
                <c:pt idx="0">
                  <c:v>0.25714285714285712</c:v>
                </c:pt>
                <c:pt idx="1">
                  <c:v>0.17142857142857143</c:v>
                </c:pt>
                <c:pt idx="2">
                  <c:v>0.17142857142857143</c:v>
                </c:pt>
                <c:pt idx="3">
                  <c:v>0.15714285714285714</c:v>
                </c:pt>
                <c:pt idx="4">
                  <c:v>0.12857142857142856</c:v>
                </c:pt>
                <c:pt idx="5">
                  <c:v>0.1</c:v>
                </c:pt>
                <c:pt idx="6">
                  <c:v>7.1428571428571425E-2</c:v>
                </c:pt>
                <c:pt idx="7">
                  <c:v>7.1428571428571425E-2</c:v>
                </c:pt>
                <c:pt idx="8">
                  <c:v>5.7142857142857141E-2</c:v>
                </c:pt>
                <c:pt idx="9">
                  <c:v>4.2857142857142858E-2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C-A656-4AB7-AEEB-D29868193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模拟经营!$N$4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8B-4037-884B-507078D8E481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8B-4037-884B-507078D8E481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8B-4037-884B-507078D8E481}"/>
              </c:ext>
            </c:extLst>
          </c:dPt>
          <c:dLbls>
            <c:dLbl>
              <c:idx val="2"/>
              <c:layout>
                <c:manualLayout>
                  <c:x val="2.6537762330308075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98B-4037-884B-507078D8E48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模拟经营!$N$5:$N$7</c:f>
              <c:strCache>
                <c:ptCount val="3"/>
                <c:pt idx="0">
                  <c:v>明亮</c:v>
                </c:pt>
                <c:pt idx="1">
                  <c:v>中性</c:v>
                </c:pt>
                <c:pt idx="2">
                  <c:v>暗黑</c:v>
                </c:pt>
              </c:strCache>
            </c:strRef>
          </c:cat>
          <c:val>
            <c:numRef>
              <c:f>模拟经营!$P$5:$P$7</c:f>
              <c:numCache>
                <c:formatCode>0%</c:formatCode>
                <c:ptCount val="3"/>
                <c:pt idx="0">
                  <c:v>0.87142857142857144</c:v>
                </c:pt>
                <c:pt idx="1">
                  <c:v>0.11428571428571428</c:v>
                </c:pt>
                <c:pt idx="2">
                  <c:v>1.4285714285714285E-2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8B-4037-884B-507078D8E4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模拟经营</a:t>
            </a:r>
            <a:r>
              <a:rPr lang="en-US" altLang="zh-CN" sz="1400" b="1">
                <a:solidFill>
                  <a:schemeClr val="bg1"/>
                </a:solidFill>
              </a:rPr>
              <a:t>/</a:t>
            </a:r>
            <a:r>
              <a:rPr lang="zh-CN" altLang="en-US" sz="1400" b="1">
                <a:solidFill>
                  <a:schemeClr val="bg1"/>
                </a:solidFill>
              </a:rPr>
              <a:t>养成类手游图标类型构成</a:t>
            </a:r>
          </a:p>
        </c:rich>
      </c:tx>
      <c:layout>
        <c:manualLayout>
          <c:xMode val="edge"/>
          <c:yMode val="edge"/>
          <c:x val="0.25404159443896723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779375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模拟经营!$V$4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模拟经营!$V$5:$V$13</c:f>
              <c:strCache>
                <c:ptCount val="9"/>
                <c:pt idx="0">
                  <c:v>头像</c:v>
                </c:pt>
                <c:pt idx="1">
                  <c:v>混合</c:v>
                </c:pt>
                <c:pt idx="2">
                  <c:v>动物</c:v>
                </c:pt>
                <c:pt idx="3">
                  <c:v>场景</c:v>
                </c:pt>
                <c:pt idx="4">
                  <c:v>人物半身</c:v>
                </c:pt>
                <c:pt idx="5">
                  <c:v>图形</c:v>
                </c:pt>
                <c:pt idx="6">
                  <c:v>怪物</c:v>
                </c:pt>
                <c:pt idx="7">
                  <c:v>字符</c:v>
                </c:pt>
                <c:pt idx="8">
                  <c:v>人物全身</c:v>
                </c:pt>
              </c:strCache>
            </c:strRef>
          </c:cat>
          <c:val>
            <c:numRef>
              <c:f>模拟经营!$X$5:$X$13</c:f>
              <c:numCache>
                <c:formatCode>0%</c:formatCode>
                <c:ptCount val="9"/>
                <c:pt idx="0">
                  <c:v>0.5</c:v>
                </c:pt>
                <c:pt idx="1">
                  <c:v>0.18571428571428572</c:v>
                </c:pt>
                <c:pt idx="2">
                  <c:v>0.1</c:v>
                </c:pt>
                <c:pt idx="3">
                  <c:v>7.1428571428571425E-2</c:v>
                </c:pt>
                <c:pt idx="4">
                  <c:v>5.7142857142857141E-2</c:v>
                </c:pt>
                <c:pt idx="5">
                  <c:v>2.8571428571428571E-2</c:v>
                </c:pt>
                <c:pt idx="6">
                  <c:v>2.8571428571428571E-2</c:v>
                </c:pt>
                <c:pt idx="7">
                  <c:v>1.4285714285714285E-2</c:v>
                </c:pt>
                <c:pt idx="8">
                  <c:v>1.4285714285714285E-2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7E-4107-A10C-1FBB684F2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400" b="1" i="0" u="none" strike="noStrike" baseline="0">
                <a:effectLst/>
              </a:rPr>
              <a:t>模拟经营</a:t>
            </a:r>
            <a:r>
              <a:rPr lang="en-US" altLang="zh-CN" sz="1400" b="1" i="0" u="none" strike="noStrike" baseline="0">
                <a:effectLst/>
              </a:rPr>
              <a:t>/</a:t>
            </a:r>
            <a:r>
              <a:rPr lang="zh-CN" altLang="zh-CN" sz="1400" b="1" i="0" u="none" strike="noStrike" baseline="0">
                <a:effectLst/>
              </a:rPr>
              <a:t>养成</a:t>
            </a:r>
            <a:r>
              <a:rPr lang="zh-CN" altLang="en-US" sz="1400" b="1">
                <a:solidFill>
                  <a:schemeClr val="bg1"/>
                </a:solidFill>
              </a:rPr>
              <a:t>类手游图标画风构成</a:t>
            </a:r>
          </a:p>
        </c:rich>
      </c:tx>
      <c:layout>
        <c:manualLayout>
          <c:xMode val="edge"/>
          <c:yMode val="edge"/>
          <c:x val="0.22524462924462924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20164609047E-2"/>
          <c:w val="0.96090461911380964"/>
          <c:h val="0.733211676954732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模拟经营!$F$4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模拟经营!$F$5:$F$12</c:f>
              <c:strCache>
                <c:ptCount val="8"/>
                <c:pt idx="0">
                  <c:v>美式卡通</c:v>
                </c:pt>
                <c:pt idx="1">
                  <c:v>日式卡通</c:v>
                </c:pt>
                <c:pt idx="2">
                  <c:v>半写实</c:v>
                </c:pt>
                <c:pt idx="3">
                  <c:v>Q版</c:v>
                </c:pt>
                <c:pt idx="4">
                  <c:v>其他</c:v>
                </c:pt>
                <c:pt idx="5">
                  <c:v>真人</c:v>
                </c:pt>
                <c:pt idx="6">
                  <c:v>字符</c:v>
                </c:pt>
                <c:pt idx="7">
                  <c:v>韩式卡通</c:v>
                </c:pt>
              </c:strCache>
            </c:strRef>
          </c:cat>
          <c:val>
            <c:numRef>
              <c:f>模拟经营!$H$5:$H$12</c:f>
              <c:numCache>
                <c:formatCode>0%</c:formatCode>
                <c:ptCount val="8"/>
                <c:pt idx="0">
                  <c:v>0.45714285714285713</c:v>
                </c:pt>
                <c:pt idx="1">
                  <c:v>0.21428571428571427</c:v>
                </c:pt>
                <c:pt idx="2">
                  <c:v>0.2</c:v>
                </c:pt>
                <c:pt idx="3">
                  <c:v>4.2857142857142858E-2</c:v>
                </c:pt>
                <c:pt idx="4">
                  <c:v>2.8571428571428571E-2</c:v>
                </c:pt>
                <c:pt idx="5">
                  <c:v>2.8571428571428571E-2</c:v>
                </c:pt>
                <c:pt idx="6">
                  <c:v>1.4285714285714285E-2</c:v>
                </c:pt>
                <c:pt idx="7">
                  <c:v>1.4285714285714285E-2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16-4FBF-A440-7197640F7B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400" b="1" i="0" u="none" strike="noStrike" baseline="0">
                <a:effectLst/>
              </a:rPr>
              <a:t>棋牌赌博</a:t>
            </a:r>
            <a:r>
              <a:rPr lang="zh-CN" altLang="en-US" sz="1400" b="1">
                <a:solidFill>
                  <a:schemeClr val="bg1"/>
                </a:solidFill>
              </a:rPr>
              <a:t>类手游图标类型构成</a:t>
            </a:r>
          </a:p>
        </c:rich>
      </c:tx>
      <c:layout>
        <c:manualLayout>
          <c:xMode val="edge"/>
          <c:yMode val="edge"/>
          <c:x val="0.17864324328560935"/>
          <c:y val="3.2943348076562417E-3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726665668855021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棋牌赌博!$V$4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棋牌赌博!$V$5:$V$10</c:f>
              <c:strCache>
                <c:ptCount val="6"/>
                <c:pt idx="0">
                  <c:v>混合</c:v>
                </c:pt>
                <c:pt idx="1">
                  <c:v>字符</c:v>
                </c:pt>
                <c:pt idx="2">
                  <c:v>图形</c:v>
                </c:pt>
                <c:pt idx="3">
                  <c:v>头像</c:v>
                </c:pt>
                <c:pt idx="4">
                  <c:v>动物</c:v>
                </c:pt>
                <c:pt idx="5">
                  <c:v>人物半身</c:v>
                </c:pt>
              </c:strCache>
            </c:strRef>
          </c:cat>
          <c:val>
            <c:numRef>
              <c:f>棋牌赌博!$X$5:$X$10</c:f>
              <c:numCache>
                <c:formatCode>0%</c:formatCode>
                <c:ptCount val="6"/>
                <c:pt idx="0">
                  <c:v>0.40625</c:v>
                </c:pt>
                <c:pt idx="1">
                  <c:v>0.33333333333333331</c:v>
                </c:pt>
                <c:pt idx="2">
                  <c:v>0.125</c:v>
                </c:pt>
                <c:pt idx="3">
                  <c:v>6.25E-2</c:v>
                </c:pt>
                <c:pt idx="4">
                  <c:v>5.2083333333333336E-2</c:v>
                </c:pt>
                <c:pt idx="5">
                  <c:v>2.0833333333333332E-2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6A-4BB2-8DE1-2F12D1F0F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400" b="1" i="0" u="none" strike="noStrike" baseline="0" dirty="0">
                <a:effectLst/>
              </a:rPr>
              <a:t>棋牌赌博</a:t>
            </a:r>
            <a:r>
              <a:rPr lang="zh-CN" altLang="en-US" sz="1400" b="1" dirty="0">
                <a:solidFill>
                  <a:schemeClr val="bg1"/>
                </a:solidFill>
              </a:rPr>
              <a:t>类手游图标画风构成</a:t>
            </a:r>
          </a:p>
        </c:rich>
      </c:tx>
      <c:layout>
        <c:manualLayout>
          <c:xMode val="edge"/>
          <c:yMode val="edge"/>
          <c:x val="0.15336628854963472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20164609047E-2"/>
          <c:w val="0.96090461911380964"/>
          <c:h val="0.760017158696889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棋牌赌博!$F$4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棋牌赌博!$F$5:$F$10</c:f>
              <c:strCache>
                <c:ptCount val="6"/>
                <c:pt idx="0">
                  <c:v>字符</c:v>
                </c:pt>
                <c:pt idx="1">
                  <c:v>美式卡通</c:v>
                </c:pt>
                <c:pt idx="2">
                  <c:v>半写实</c:v>
                </c:pt>
                <c:pt idx="3">
                  <c:v>真人</c:v>
                </c:pt>
                <c:pt idx="4">
                  <c:v>韩式卡通</c:v>
                </c:pt>
                <c:pt idx="5">
                  <c:v>日式卡通</c:v>
                </c:pt>
              </c:strCache>
            </c:strRef>
          </c:cat>
          <c:val>
            <c:numRef>
              <c:f>棋牌赌博!$H$5:$H$10</c:f>
              <c:numCache>
                <c:formatCode>0%</c:formatCode>
                <c:ptCount val="6"/>
                <c:pt idx="0">
                  <c:v>0.42857142857142855</c:v>
                </c:pt>
                <c:pt idx="1">
                  <c:v>0.38961038961038963</c:v>
                </c:pt>
                <c:pt idx="2">
                  <c:v>9.0909090909090912E-2</c:v>
                </c:pt>
                <c:pt idx="3">
                  <c:v>3.896103896103896E-2</c:v>
                </c:pt>
                <c:pt idx="4">
                  <c:v>2.5974025974025976E-2</c:v>
                </c:pt>
                <c:pt idx="5">
                  <c:v>2.5974025974025976E-2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69-4E24-9402-C6EEA5E5F6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棋牌赌博类手游图标观感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2863292652064519"/>
          <c:y val="0.10064083409771971"/>
          <c:w val="0.57820515708287334"/>
          <c:h val="0.892161212278151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棋牌赌博!$AD$4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3A-4438-B45E-4D35FDE958F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棋牌赌博!$AD$5:$AD$10</c:f>
              <c:strCache>
                <c:ptCount val="6"/>
                <c:pt idx="0">
                  <c:v>赌博、金钱奖励</c:v>
                </c:pt>
                <c:pt idx="1">
                  <c:v>棋牌</c:v>
                </c:pt>
                <c:pt idx="2">
                  <c:v>快乐</c:v>
                </c:pt>
                <c:pt idx="3">
                  <c:v>轻松</c:v>
                </c:pt>
                <c:pt idx="4">
                  <c:v>IP</c:v>
                </c:pt>
                <c:pt idx="5">
                  <c:v>神秘故事</c:v>
                </c:pt>
              </c:strCache>
            </c:strRef>
          </c:cat>
          <c:val>
            <c:numRef>
              <c:f>棋牌赌博!$AF$5:$AF$10</c:f>
              <c:numCache>
                <c:formatCode>0%</c:formatCode>
                <c:ptCount val="6"/>
                <c:pt idx="0">
                  <c:v>0.77083333333333337</c:v>
                </c:pt>
                <c:pt idx="1">
                  <c:v>0.15625</c:v>
                </c:pt>
                <c:pt idx="2">
                  <c:v>7.2916666666666671E-2</c:v>
                </c:pt>
                <c:pt idx="3">
                  <c:v>4.1666666666666664E-2</c:v>
                </c:pt>
                <c:pt idx="4">
                  <c:v>2.0833333333333332E-2</c:v>
                </c:pt>
                <c:pt idx="5">
                  <c:v>1.0416666666666666E-2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3A-4438-B45E-4D35FDE95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棋牌赌博!$N$4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90-48C7-8A19-D978AC4EB5CC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90-48C7-8A19-D978AC4EB5CC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90-48C7-8A19-D978AC4EB5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棋牌赌博!$N$5:$N$7</c:f>
              <c:strCache>
                <c:ptCount val="3"/>
                <c:pt idx="0">
                  <c:v>明亮</c:v>
                </c:pt>
                <c:pt idx="1">
                  <c:v>中性</c:v>
                </c:pt>
                <c:pt idx="2">
                  <c:v>暗黑</c:v>
                </c:pt>
              </c:strCache>
            </c:strRef>
          </c:cat>
          <c:val>
            <c:numRef>
              <c:f>棋牌赌博!$P$5:$P$7</c:f>
              <c:numCache>
                <c:formatCode>0%</c:formatCode>
                <c:ptCount val="3"/>
                <c:pt idx="0">
                  <c:v>0.51041666666666663</c:v>
                </c:pt>
                <c:pt idx="1">
                  <c:v>0.46875</c:v>
                </c:pt>
                <c:pt idx="2">
                  <c:v>2.0833333333333332E-2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290-48C7-8A19-D978AC4EB5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400" b="1">
                <a:solidFill>
                  <a:schemeClr val="bg1"/>
                </a:solidFill>
              </a:rPr>
              <a:t>MOBA</a:t>
            </a:r>
            <a:r>
              <a:rPr lang="zh-CN" altLang="en-US" sz="1400" b="1">
                <a:solidFill>
                  <a:schemeClr val="bg1"/>
                </a:solidFill>
              </a:rPr>
              <a:t>类手游图标观感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325752756573368"/>
          <c:y val="0.12430889423076923"/>
          <c:w val="0.6959958121289227"/>
          <c:h val="0.845301816239316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MOBA!$AD$4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15-49B7-B992-2D4EB239EE58}"/>
              </c:ext>
            </c:extLst>
          </c:dPt>
          <c:dPt>
            <c:idx val="6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615-49B7-B992-2D4EB239EE58}"/>
              </c:ext>
            </c:extLst>
          </c:dPt>
          <c:dPt>
            <c:idx val="7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615-49B7-B992-2D4EB239EE58}"/>
              </c:ext>
            </c:extLst>
          </c:dPt>
          <c:dPt>
            <c:idx val="8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615-49B7-B992-2D4EB239EE58}"/>
              </c:ext>
            </c:extLst>
          </c:dPt>
          <c:dPt>
            <c:idx val="9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615-49B7-B992-2D4EB239EE58}"/>
              </c:ext>
            </c:extLst>
          </c:dPt>
          <c:dPt>
            <c:idx val="10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615-49B7-B992-2D4EB239EE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MOBA!$AD$5:$AD$15</c:f>
              <c:strCache>
                <c:ptCount val="11"/>
                <c:pt idx="0">
                  <c:v>挑战</c:v>
                </c:pt>
                <c:pt idx="1">
                  <c:v>冲突</c:v>
                </c:pt>
                <c:pt idx="2">
                  <c:v>竞技</c:v>
                </c:pt>
                <c:pt idx="3">
                  <c:v>战争</c:v>
                </c:pt>
                <c:pt idx="4">
                  <c:v>探索</c:v>
                </c:pt>
                <c:pt idx="5">
                  <c:v>战斗</c:v>
                </c:pt>
                <c:pt idx="6">
                  <c:v>可爱</c:v>
                </c:pt>
                <c:pt idx="7">
                  <c:v>二次元</c:v>
                </c:pt>
                <c:pt idx="8">
                  <c:v>射击</c:v>
                </c:pt>
                <c:pt idx="9">
                  <c:v>恐怖</c:v>
                </c:pt>
                <c:pt idx="10">
                  <c:v>轻松</c:v>
                </c:pt>
              </c:strCache>
            </c:strRef>
          </c:cat>
          <c:val>
            <c:numRef>
              <c:f>MOBA!$AF$5:$AF$15</c:f>
              <c:numCache>
                <c:formatCode>0%</c:formatCode>
                <c:ptCount val="11"/>
                <c:pt idx="0">
                  <c:v>0.33333333333333331</c:v>
                </c:pt>
                <c:pt idx="1">
                  <c:v>0.22222222222222221</c:v>
                </c:pt>
                <c:pt idx="2">
                  <c:v>0.22222222222222221</c:v>
                </c:pt>
                <c:pt idx="3">
                  <c:v>0.22222222222222221</c:v>
                </c:pt>
                <c:pt idx="4">
                  <c:v>0.1111111111111111</c:v>
                </c:pt>
                <c:pt idx="5">
                  <c:v>0.1111111111111111</c:v>
                </c:pt>
                <c:pt idx="6">
                  <c:v>0.1111111111111111</c:v>
                </c:pt>
                <c:pt idx="7">
                  <c:v>0.1111111111111111</c:v>
                </c:pt>
                <c:pt idx="8">
                  <c:v>0.1111111111111111</c:v>
                </c:pt>
                <c:pt idx="9">
                  <c:v>0.1111111111111111</c:v>
                </c:pt>
                <c:pt idx="10">
                  <c:v>0.1111111111111111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615-49B7-B992-2D4EB239E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solidFill>
                  <a:schemeClr val="bg1"/>
                </a:solidFill>
              </a:rPr>
              <a:t>全球收入</a:t>
            </a:r>
            <a:r>
              <a:rPr lang="en-US" altLang="zh-CN" sz="1400" b="1" dirty="0">
                <a:solidFill>
                  <a:schemeClr val="bg1"/>
                </a:solidFill>
              </a:rPr>
              <a:t>Top 800</a:t>
            </a:r>
            <a:r>
              <a:rPr lang="zh-CN" altLang="en-US" sz="1400" b="1" dirty="0">
                <a:solidFill>
                  <a:schemeClr val="bg1"/>
                </a:solidFill>
              </a:rPr>
              <a:t>手游类型分布与市场表现</a:t>
            </a:r>
          </a:p>
        </c:rich>
      </c:tx>
      <c:layout>
        <c:manualLayout>
          <c:xMode val="edge"/>
          <c:yMode val="edge"/>
          <c:x val="0.25840001378653482"/>
          <c:y val="2.9379357600682709E-3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1.4557123680489208E-2"/>
          <c:y val="0.15042052340373957"/>
          <c:w val="0.99033748477833738"/>
          <c:h val="0.599703233150878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汇总统计!$C$28</c:f>
              <c:strCache>
                <c:ptCount val="1"/>
                <c:pt idx="0">
                  <c:v>产品款数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汇总统计!$B$29:$B$47</c:f>
              <c:strCache>
                <c:ptCount val="18"/>
                <c:pt idx="0">
                  <c:v>卡牌</c:v>
                </c:pt>
                <c:pt idx="1">
                  <c:v>RPG</c:v>
                </c:pt>
                <c:pt idx="2">
                  <c:v>棋牌赌博</c:v>
                </c:pt>
                <c:pt idx="3">
                  <c:v>SLG</c:v>
                </c:pt>
                <c:pt idx="4">
                  <c:v>消除</c:v>
                </c:pt>
                <c:pt idx="5">
                  <c:v>模拟经营/养成</c:v>
                </c:pt>
                <c:pt idx="6">
                  <c:v>体育</c:v>
                </c:pt>
                <c:pt idx="7">
                  <c:v>休闲</c:v>
                </c:pt>
                <c:pt idx="8">
                  <c:v>射击</c:v>
                </c:pt>
                <c:pt idx="9">
                  <c:v>赛车</c:v>
                </c:pt>
                <c:pt idx="10">
                  <c:v>文字恋爱</c:v>
                </c:pt>
                <c:pt idx="11">
                  <c:v>MOBA</c:v>
                </c:pt>
                <c:pt idx="12">
                  <c:v>动作</c:v>
                </c:pt>
                <c:pt idx="13">
                  <c:v>休闲竞技</c:v>
                </c:pt>
                <c:pt idx="14">
                  <c:v>解谜</c:v>
                </c:pt>
                <c:pt idx="15">
                  <c:v>吃鸡</c:v>
                </c:pt>
                <c:pt idx="16">
                  <c:v>音乐舞蹈</c:v>
                </c:pt>
                <c:pt idx="17">
                  <c:v>其他</c:v>
                </c:pt>
              </c:strCache>
              <c:extLst/>
            </c:strRef>
          </c:cat>
          <c:val>
            <c:numRef>
              <c:f>汇总统计!$C$29:$C$47</c:f>
              <c:numCache>
                <c:formatCode>General</c:formatCode>
                <c:ptCount val="18"/>
                <c:pt idx="0">
                  <c:v>151</c:v>
                </c:pt>
                <c:pt idx="1">
                  <c:v>132</c:v>
                </c:pt>
                <c:pt idx="2">
                  <c:v>96</c:v>
                </c:pt>
                <c:pt idx="3">
                  <c:v>75</c:v>
                </c:pt>
                <c:pt idx="4">
                  <c:v>73</c:v>
                </c:pt>
                <c:pt idx="5">
                  <c:v>70</c:v>
                </c:pt>
                <c:pt idx="6">
                  <c:v>46</c:v>
                </c:pt>
                <c:pt idx="7">
                  <c:v>31</c:v>
                </c:pt>
                <c:pt idx="8">
                  <c:v>15</c:v>
                </c:pt>
                <c:pt idx="9">
                  <c:v>12</c:v>
                </c:pt>
                <c:pt idx="10">
                  <c:v>11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5</c:v>
                </c:pt>
                <c:pt idx="16">
                  <c:v>2</c:v>
                </c:pt>
                <c:pt idx="17">
                  <c:v>51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87F0-42DB-A715-C77BE425B9A6}"/>
            </c:ext>
          </c:extLst>
        </c:ser>
        <c:ser>
          <c:idx val="3"/>
          <c:order val="1"/>
          <c:tx>
            <c:strRef>
              <c:f>汇总统计!$D$28</c:f>
              <c:strCache>
                <c:ptCount val="1"/>
                <c:pt idx="0">
                  <c:v>2019年2月收入（千万美元）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汇总统计!$B$29:$B$47</c:f>
              <c:strCache>
                <c:ptCount val="18"/>
                <c:pt idx="0">
                  <c:v>卡牌</c:v>
                </c:pt>
                <c:pt idx="1">
                  <c:v>RPG</c:v>
                </c:pt>
                <c:pt idx="2">
                  <c:v>棋牌赌博</c:v>
                </c:pt>
                <c:pt idx="3">
                  <c:v>SLG</c:v>
                </c:pt>
                <c:pt idx="4">
                  <c:v>消除</c:v>
                </c:pt>
                <c:pt idx="5">
                  <c:v>模拟经营/养成</c:v>
                </c:pt>
                <c:pt idx="6">
                  <c:v>体育</c:v>
                </c:pt>
                <c:pt idx="7">
                  <c:v>休闲</c:v>
                </c:pt>
                <c:pt idx="8">
                  <c:v>射击</c:v>
                </c:pt>
                <c:pt idx="9">
                  <c:v>赛车</c:v>
                </c:pt>
                <c:pt idx="10">
                  <c:v>文字恋爱</c:v>
                </c:pt>
                <c:pt idx="11">
                  <c:v>MOBA</c:v>
                </c:pt>
                <c:pt idx="12">
                  <c:v>动作</c:v>
                </c:pt>
                <c:pt idx="13">
                  <c:v>休闲竞技</c:v>
                </c:pt>
                <c:pt idx="14">
                  <c:v>解谜</c:v>
                </c:pt>
                <c:pt idx="15">
                  <c:v>吃鸡</c:v>
                </c:pt>
                <c:pt idx="16">
                  <c:v>音乐舞蹈</c:v>
                </c:pt>
                <c:pt idx="17">
                  <c:v>其他</c:v>
                </c:pt>
              </c:strCache>
              <c:extLst/>
            </c:strRef>
          </c:cat>
          <c:val>
            <c:numRef>
              <c:f>汇总统计!$D$29:$D$47</c:f>
              <c:numCache>
                <c:formatCode>0</c:formatCode>
                <c:ptCount val="18"/>
                <c:pt idx="0">
                  <c:v>60.008724399999998</c:v>
                </c:pt>
                <c:pt idx="1">
                  <c:v>41.474997000000002</c:v>
                </c:pt>
                <c:pt idx="2">
                  <c:v>24.941763099999999</c:v>
                </c:pt>
                <c:pt idx="3">
                  <c:v>26.356035899999998</c:v>
                </c:pt>
                <c:pt idx="4">
                  <c:v>31.591986599999998</c:v>
                </c:pt>
                <c:pt idx="5">
                  <c:v>15.464005</c:v>
                </c:pt>
                <c:pt idx="6">
                  <c:v>11.589705199999999</c:v>
                </c:pt>
                <c:pt idx="7">
                  <c:v>4.6251312000000002</c:v>
                </c:pt>
                <c:pt idx="8">
                  <c:v>3.8216032000000002</c:v>
                </c:pt>
                <c:pt idx="9">
                  <c:v>4.7052335999999997</c:v>
                </c:pt>
                <c:pt idx="10">
                  <c:v>2.4839015</c:v>
                </c:pt>
                <c:pt idx="11">
                  <c:v>17.5520131</c:v>
                </c:pt>
                <c:pt idx="12">
                  <c:v>2.5089777999999998</c:v>
                </c:pt>
                <c:pt idx="13">
                  <c:v>3.9974791000000001</c:v>
                </c:pt>
                <c:pt idx="14">
                  <c:v>1.4986074</c:v>
                </c:pt>
                <c:pt idx="15">
                  <c:v>9.4874852999999995</c:v>
                </c:pt>
                <c:pt idx="16">
                  <c:v>1.3310633000000001</c:v>
                </c:pt>
                <c:pt idx="17">
                  <c:v>18.6737325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87F0-42DB-A715-C77BE425B9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960690021673163"/>
          <c:y val="9.6806869341201987E-2"/>
          <c:w val="0.42175475968206344"/>
          <c:h val="5.77591850349775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MOBA!$N$4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69-42F2-AA24-63CB7372ED85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69-42F2-AA24-63CB7372ED85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69-42F2-AA24-63CB7372ED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MOBA!$N$5:$N$7</c:f>
              <c:strCache>
                <c:ptCount val="3"/>
                <c:pt idx="0">
                  <c:v>明亮</c:v>
                </c:pt>
                <c:pt idx="1">
                  <c:v>中性</c:v>
                </c:pt>
                <c:pt idx="2">
                  <c:v>暗黑</c:v>
                </c:pt>
              </c:strCache>
            </c:strRef>
          </c:cat>
          <c:val>
            <c:numRef>
              <c:f>MOBA!$P$5:$P$7</c:f>
              <c:numCache>
                <c:formatCode>0%</c:formatCode>
                <c:ptCount val="3"/>
                <c:pt idx="0">
                  <c:v>0.55555555555555558</c:v>
                </c:pt>
                <c:pt idx="1">
                  <c:v>0.33333333333333331</c:v>
                </c:pt>
                <c:pt idx="2">
                  <c:v>0.1111111111111111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469-42F2-AA24-63CB7372ED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400" b="1" i="0" u="none" strike="noStrike" baseline="0">
                <a:effectLst/>
              </a:rPr>
              <a:t>MOBA</a:t>
            </a:r>
            <a:r>
              <a:rPr lang="zh-CN" altLang="en-US" sz="1400" b="1">
                <a:solidFill>
                  <a:schemeClr val="bg1"/>
                </a:solidFill>
              </a:rPr>
              <a:t>类手游图标类型构成</a:t>
            </a:r>
          </a:p>
        </c:rich>
      </c:tx>
      <c:layout>
        <c:manualLayout>
          <c:xMode val="edge"/>
          <c:yMode val="edge"/>
          <c:x val="0.17102200162544989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751948223733937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MOBA!$V$4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MOBA!$V$5:$V$9</c:f>
              <c:strCache>
                <c:ptCount val="5"/>
                <c:pt idx="0">
                  <c:v>头像</c:v>
                </c:pt>
                <c:pt idx="1">
                  <c:v>人物半身</c:v>
                </c:pt>
                <c:pt idx="2">
                  <c:v>图形</c:v>
                </c:pt>
                <c:pt idx="3">
                  <c:v>武器</c:v>
                </c:pt>
                <c:pt idx="4">
                  <c:v>场景</c:v>
                </c:pt>
              </c:strCache>
            </c:strRef>
          </c:cat>
          <c:val>
            <c:numRef>
              <c:f>MOBA!$X$5:$X$9</c:f>
              <c:numCache>
                <c:formatCode>0%</c:formatCode>
                <c:ptCount val="5"/>
                <c:pt idx="0">
                  <c:v>0.44444444444444442</c:v>
                </c:pt>
                <c:pt idx="1">
                  <c:v>0.22222222222222221</c:v>
                </c:pt>
                <c:pt idx="2">
                  <c:v>0.1111111111111111</c:v>
                </c:pt>
                <c:pt idx="3">
                  <c:v>0.1111111111111111</c:v>
                </c:pt>
                <c:pt idx="4">
                  <c:v>0.1111111111111111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DD-41FA-92D3-633FF6E04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400" b="1">
                <a:solidFill>
                  <a:schemeClr val="bg1"/>
                </a:solidFill>
              </a:rPr>
              <a:t>MOBA</a:t>
            </a:r>
            <a:r>
              <a:rPr lang="zh-CN" altLang="en-US" sz="1400" b="1">
                <a:solidFill>
                  <a:schemeClr val="bg1"/>
                </a:solidFill>
              </a:rPr>
              <a:t>类手游图标画风构成</a:t>
            </a:r>
          </a:p>
        </c:rich>
      </c:tx>
      <c:layout>
        <c:manualLayout>
          <c:xMode val="edge"/>
          <c:yMode val="edge"/>
          <c:x val="0.16260478346685242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47854649675E-2"/>
          <c:w val="0.96090461911380964"/>
          <c:h val="0.75316276105386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MOBA!$F$4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MOBA!$F$5:$F$10</c:f>
              <c:strCache>
                <c:ptCount val="6"/>
                <c:pt idx="0">
                  <c:v>其他</c:v>
                </c:pt>
                <c:pt idx="1">
                  <c:v>写实</c:v>
                </c:pt>
                <c:pt idx="2">
                  <c:v>日式卡通</c:v>
                </c:pt>
                <c:pt idx="3">
                  <c:v>Q版</c:v>
                </c:pt>
                <c:pt idx="4">
                  <c:v>半写实</c:v>
                </c:pt>
                <c:pt idx="5">
                  <c:v>韩式卡通</c:v>
                </c:pt>
              </c:strCache>
            </c:strRef>
          </c:cat>
          <c:val>
            <c:numRef>
              <c:f>MOBA!$H$5:$H$10</c:f>
              <c:numCache>
                <c:formatCode>0%</c:formatCode>
                <c:ptCount val="6"/>
                <c:pt idx="0">
                  <c:v>0.22222222222222221</c:v>
                </c:pt>
                <c:pt idx="1">
                  <c:v>0.22222222222222221</c:v>
                </c:pt>
                <c:pt idx="2">
                  <c:v>0.22222222222222221</c:v>
                </c:pt>
                <c:pt idx="3">
                  <c:v>0.1111111111111111</c:v>
                </c:pt>
                <c:pt idx="4">
                  <c:v>0.1111111111111111</c:v>
                </c:pt>
                <c:pt idx="5">
                  <c:v>0.1111111111111111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7A-4E26-82AC-09F36F96FA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体育类手游图标观感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662376527089307"/>
          <c:y val="8.6800440267547199E-2"/>
          <c:w val="0.69599588712875515"/>
          <c:h val="0.894888654382119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体育!$AD$4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体育!$AD$5:$AD$9</c:f>
              <c:strCache>
                <c:ptCount val="5"/>
                <c:pt idx="0">
                  <c:v>运动</c:v>
                </c:pt>
                <c:pt idx="1">
                  <c:v>IP</c:v>
                </c:pt>
                <c:pt idx="2">
                  <c:v>体育</c:v>
                </c:pt>
                <c:pt idx="3">
                  <c:v>活力</c:v>
                </c:pt>
                <c:pt idx="4">
                  <c:v>赛车竞速</c:v>
                </c:pt>
              </c:strCache>
            </c:strRef>
          </c:cat>
          <c:val>
            <c:numRef>
              <c:f>体育!$AF$5:$AF$9</c:f>
              <c:numCache>
                <c:formatCode>0%</c:formatCode>
                <c:ptCount val="5"/>
                <c:pt idx="0">
                  <c:v>0.80434782608695654</c:v>
                </c:pt>
                <c:pt idx="1">
                  <c:v>0.13043478260869565</c:v>
                </c:pt>
                <c:pt idx="2">
                  <c:v>2.1739130434782608E-2</c:v>
                </c:pt>
                <c:pt idx="3">
                  <c:v>2.1739130434782608E-2</c:v>
                </c:pt>
                <c:pt idx="4">
                  <c:v>2.1739130434782608E-2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24-4D87-A132-20B706646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体育!$N$4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D6-42A6-A53B-AE722175EE0D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D6-42A6-A53B-AE722175EE0D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D6-42A6-A53B-AE722175EE0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体育!$N$5:$N$7</c:f>
              <c:strCache>
                <c:ptCount val="3"/>
                <c:pt idx="0">
                  <c:v>明亮</c:v>
                </c:pt>
                <c:pt idx="1">
                  <c:v>中性</c:v>
                </c:pt>
                <c:pt idx="2">
                  <c:v>暗黑</c:v>
                </c:pt>
              </c:strCache>
            </c:strRef>
          </c:cat>
          <c:val>
            <c:numRef>
              <c:f>体育!$P$5:$P$7</c:f>
              <c:numCache>
                <c:formatCode>0%</c:formatCode>
                <c:ptCount val="3"/>
                <c:pt idx="0">
                  <c:v>0.5</c:v>
                </c:pt>
                <c:pt idx="1">
                  <c:v>0.47826086956521741</c:v>
                </c:pt>
                <c:pt idx="2">
                  <c:v>2.1739130434782608E-2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FD6-42A6-A53B-AE722175E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体育类手游图标类型构成</a:t>
            </a:r>
          </a:p>
        </c:rich>
      </c:tx>
      <c:layout>
        <c:manualLayout>
          <c:xMode val="edge"/>
          <c:yMode val="edge"/>
          <c:x val="0.24992819479146344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1876422240788879E-2"/>
          <c:y val="4.412230877420751E-2"/>
          <c:w val="0.96090461911380964"/>
          <c:h val="0.736585666163076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体育!$V$4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体育!$V$5:$V$12</c:f>
              <c:strCache>
                <c:ptCount val="8"/>
                <c:pt idx="0">
                  <c:v>人物半身</c:v>
                </c:pt>
                <c:pt idx="1">
                  <c:v>头像</c:v>
                </c:pt>
                <c:pt idx="2">
                  <c:v>场景</c:v>
                </c:pt>
                <c:pt idx="3">
                  <c:v>字符</c:v>
                </c:pt>
                <c:pt idx="4">
                  <c:v>混合</c:v>
                </c:pt>
                <c:pt idx="5">
                  <c:v>图形</c:v>
                </c:pt>
                <c:pt idx="6">
                  <c:v>动物</c:v>
                </c:pt>
                <c:pt idx="7">
                  <c:v>车辆</c:v>
                </c:pt>
              </c:strCache>
            </c:strRef>
          </c:cat>
          <c:val>
            <c:numRef>
              <c:f>体育!$X$5:$X$12</c:f>
              <c:numCache>
                <c:formatCode>0%</c:formatCode>
                <c:ptCount val="8"/>
                <c:pt idx="0">
                  <c:v>0.28260869565217389</c:v>
                </c:pt>
                <c:pt idx="1">
                  <c:v>0.28260869565217389</c:v>
                </c:pt>
                <c:pt idx="2">
                  <c:v>0.15217391304347827</c:v>
                </c:pt>
                <c:pt idx="3">
                  <c:v>8.6956521739130432E-2</c:v>
                </c:pt>
                <c:pt idx="4">
                  <c:v>8.6956521739130432E-2</c:v>
                </c:pt>
                <c:pt idx="5">
                  <c:v>6.5217391304347824E-2</c:v>
                </c:pt>
                <c:pt idx="6">
                  <c:v>2.1739130434782608E-2</c:v>
                </c:pt>
                <c:pt idx="7">
                  <c:v>2.1739130434782608E-2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2F-45C1-B5CB-95FFD9E17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体育类手游图标画风构成</a:t>
            </a:r>
          </a:p>
        </c:rich>
      </c:tx>
      <c:layout>
        <c:manualLayout>
          <c:xMode val="edge"/>
          <c:yMode val="edge"/>
          <c:x val="0.20755771859069555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20164609047E-2"/>
          <c:w val="0.96090461911380964"/>
          <c:h val="0.811702070814287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体育!$F$4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体育!$F$5:$F$12</c:f>
              <c:strCache>
                <c:ptCount val="8"/>
                <c:pt idx="0">
                  <c:v>写实</c:v>
                </c:pt>
                <c:pt idx="1">
                  <c:v>真人</c:v>
                </c:pt>
                <c:pt idx="2">
                  <c:v>美式卡通</c:v>
                </c:pt>
                <c:pt idx="3">
                  <c:v>字符</c:v>
                </c:pt>
                <c:pt idx="4">
                  <c:v>Q版</c:v>
                </c:pt>
                <c:pt idx="5">
                  <c:v>日式卡通</c:v>
                </c:pt>
                <c:pt idx="6">
                  <c:v>半写实</c:v>
                </c:pt>
                <c:pt idx="7">
                  <c:v>其他</c:v>
                </c:pt>
              </c:strCache>
            </c:strRef>
          </c:cat>
          <c:val>
            <c:numRef>
              <c:f>体育!$H$5:$H$12</c:f>
              <c:numCache>
                <c:formatCode>0%</c:formatCode>
                <c:ptCount val="8"/>
                <c:pt idx="0">
                  <c:v>0.34782608695652173</c:v>
                </c:pt>
                <c:pt idx="1">
                  <c:v>0.2391304347826087</c:v>
                </c:pt>
                <c:pt idx="2">
                  <c:v>0.10869565217391304</c:v>
                </c:pt>
                <c:pt idx="3">
                  <c:v>0.10869565217391304</c:v>
                </c:pt>
                <c:pt idx="4">
                  <c:v>8.6956521739130432E-2</c:v>
                </c:pt>
                <c:pt idx="5">
                  <c:v>6.5217391304347824E-2</c:v>
                </c:pt>
                <c:pt idx="6">
                  <c:v>2.1739130434782608E-2</c:v>
                </c:pt>
                <c:pt idx="7">
                  <c:v>2.1739130434782608E-2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EF-4BC0-A187-599E24D3DE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吃鸡类手游图标观感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662376527089307"/>
          <c:y val="0.12346128445922562"/>
          <c:w val="0.69599588712875515"/>
          <c:h val="0.8624094267104884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吃鸡!$AD$4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AF-4BA5-8C47-1DB9F44A3812}"/>
              </c:ext>
            </c:extLst>
          </c:dPt>
          <c:dPt>
            <c:idx val="6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AF-4BA5-8C47-1DB9F44A3812}"/>
              </c:ext>
            </c:extLst>
          </c:dPt>
          <c:dPt>
            <c:idx val="7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AF-4BA5-8C47-1DB9F44A38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吃鸡!$AD$5:$AD$12</c:f>
              <c:strCache>
                <c:ptCount val="8"/>
                <c:pt idx="0">
                  <c:v>冲突</c:v>
                </c:pt>
                <c:pt idx="1">
                  <c:v>挑战</c:v>
                </c:pt>
                <c:pt idx="2">
                  <c:v>自信</c:v>
                </c:pt>
                <c:pt idx="3">
                  <c:v>射击</c:v>
                </c:pt>
                <c:pt idx="4">
                  <c:v>竞技</c:v>
                </c:pt>
                <c:pt idx="5">
                  <c:v>战斗</c:v>
                </c:pt>
                <c:pt idx="6">
                  <c:v>使命</c:v>
                </c:pt>
                <c:pt idx="7">
                  <c:v>冒险</c:v>
                </c:pt>
              </c:strCache>
            </c:strRef>
          </c:cat>
          <c:val>
            <c:numRef>
              <c:f>吃鸡!$AF$5:$AF$12</c:f>
              <c:numCache>
                <c:formatCode>0%</c:formatCode>
                <c:ptCount val="8"/>
                <c:pt idx="0">
                  <c:v>0.23076923076923078</c:v>
                </c:pt>
                <c:pt idx="1">
                  <c:v>0.15384615384615385</c:v>
                </c:pt>
                <c:pt idx="2">
                  <c:v>0.15384615384615385</c:v>
                </c:pt>
                <c:pt idx="3">
                  <c:v>0.15384615384615385</c:v>
                </c:pt>
                <c:pt idx="4">
                  <c:v>7.6923076923076927E-2</c:v>
                </c:pt>
                <c:pt idx="5">
                  <c:v>7.6923076923076927E-2</c:v>
                </c:pt>
                <c:pt idx="6">
                  <c:v>7.6923076923076927E-2</c:v>
                </c:pt>
                <c:pt idx="7">
                  <c:v>7.6923076923076927E-2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AF-4BA5-8C47-1DB9F44A38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0993346269249864"/>
          <c:y val="0.420773676374080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吃鸡!$N$4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F9-4D85-B234-60804BD2855F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F9-4D85-B234-60804BD2855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吃鸡!$N$5:$N$6</c:f>
              <c:strCache>
                <c:ptCount val="2"/>
                <c:pt idx="0">
                  <c:v>明亮</c:v>
                </c:pt>
                <c:pt idx="1">
                  <c:v>中性</c:v>
                </c:pt>
              </c:strCache>
            </c:strRef>
          </c:cat>
          <c:val>
            <c:numRef>
              <c:f>吃鸡!$P$5:$P$6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F9-4D85-B234-60804BD285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吃鸡类手游图标类型构成</a:t>
            </a:r>
          </a:p>
        </c:rich>
      </c:tx>
      <c:layout>
        <c:manualLayout>
          <c:xMode val="edge"/>
          <c:yMode val="edge"/>
          <c:x val="0.22691000000000003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779375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吃鸡!$V$4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吃鸡!$V$5:$V$6</c:f>
              <c:strCache>
                <c:ptCount val="2"/>
                <c:pt idx="0">
                  <c:v>人物半身</c:v>
                </c:pt>
                <c:pt idx="1">
                  <c:v>头像</c:v>
                </c:pt>
              </c:strCache>
            </c:strRef>
          </c:cat>
          <c:val>
            <c:numRef>
              <c:f>吃鸡!$X$5:$X$6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D0-48A0-AFC8-2BFFEE7997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1" i="0" u="none" strike="noStrike" baseline="0">
                <a:solidFill>
                  <a:schemeClr val="bg1"/>
                </a:solidFill>
                <a:effectLst/>
              </a:rPr>
              <a:t>Top 800</a:t>
            </a:r>
            <a:r>
              <a:rPr lang="zh-CN" altLang="en-US" sz="1400" b="1" i="0" u="none" strike="noStrike" baseline="0">
                <a:solidFill>
                  <a:schemeClr val="bg1"/>
                </a:solidFill>
                <a:effectLst/>
              </a:rPr>
              <a:t>手游市场份额</a:t>
            </a:r>
            <a:endParaRPr lang="zh-CN" altLang="en-US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3249745158002039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8791687736280664E-2"/>
          <c:y val="0.18921982393294975"/>
          <c:w val="0.81731866085546645"/>
          <c:h val="0.78946475604321453"/>
        </c:manualLayout>
      </c:layout>
      <c:doughnutChart>
        <c:varyColors val="1"/>
        <c:ser>
          <c:idx val="0"/>
          <c:order val="0"/>
          <c:tx>
            <c:strRef>
              <c:f>汇总统计!$G$28</c:f>
              <c:strCache>
                <c:ptCount val="1"/>
                <c:pt idx="0">
                  <c:v>市场份额</c:v>
                </c:pt>
              </c:strCache>
            </c:strRef>
          </c:tx>
          <c:dPt>
            <c:idx val="0"/>
            <c:bubble3D val="0"/>
            <c:explosion val="27"/>
            <c:spPr>
              <a:solidFill>
                <a:srgbClr val="D9384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73A-4F7F-B22F-45A67FD6AFD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73A-4F7F-B22F-45A67FD6AFD2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73A-4F7F-B22F-45A67FD6AF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73A-4F7F-B22F-45A67FD6AFD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73A-4F7F-B22F-45A67FD6AFD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73A-4F7F-B22F-45A67FD6AFD2}"/>
              </c:ext>
            </c:extLst>
          </c:dPt>
          <c:dPt>
            <c:idx val="6"/>
            <c:bubble3D val="0"/>
            <c:spPr>
              <a:solidFill>
                <a:srgbClr val="EBE9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73A-4F7F-B22F-45A67FD6AFD2}"/>
              </c:ext>
            </c:extLst>
          </c:dPt>
          <c:dPt>
            <c:idx val="7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73A-4F7F-B22F-45A67FD6AFD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73A-4F7F-B22F-45A67FD6AFD2}"/>
              </c:ext>
            </c:extLst>
          </c:dPt>
          <c:dPt>
            <c:idx val="9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73A-4F7F-B22F-45A67FD6AFD2}"/>
              </c:ext>
            </c:extLst>
          </c:dPt>
          <c:dPt>
            <c:idx val="10"/>
            <c:bubble3D val="0"/>
            <c:spPr>
              <a:solidFill>
                <a:srgbClr val="EBE9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073A-4F7F-B22F-45A67FD6AFD2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73A-4F7F-B22F-45A67FD6AFD2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073A-4F7F-B22F-45A67FD6AFD2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073A-4F7F-B22F-45A67FD6AFD2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073A-4F7F-B22F-45A67FD6AFD2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073A-4F7F-B22F-45A67FD6AFD2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073A-4F7F-B22F-45A67FD6AFD2}"/>
              </c:ext>
            </c:extLst>
          </c:dPt>
          <c:dPt>
            <c:idx val="17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073A-4F7F-B22F-45A67FD6AFD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3A-4F7F-B22F-45A67FD6AFD2}"/>
                </c:ext>
              </c:extLst>
            </c:dLbl>
            <c:dLbl>
              <c:idx val="2"/>
              <c:layout>
                <c:manualLayout>
                  <c:x val="8.1549439347604492E-3"/>
                  <c:y val="1.271200578138439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891963045903667"/>
                      <c:h val="0.158092903857792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073A-4F7F-B22F-45A67FD6AFD2}"/>
                </c:ext>
              </c:extLst>
            </c:dLbl>
            <c:dLbl>
              <c:idx val="5"/>
              <c:layout>
                <c:manualLayout>
                  <c:x val="3.7209339658230796E-3"/>
                  <c:y val="5.214653626362857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1269073017248988"/>
                      <c:h val="0.127190790356084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073A-4F7F-B22F-45A67FD6AFD2}"/>
                </c:ext>
              </c:extLst>
            </c:dLbl>
            <c:dLbl>
              <c:idx val="6"/>
              <c:layout>
                <c:manualLayout>
                  <c:x val="-8.1549439347604492E-3"/>
                  <c:y val="-4.119467823121678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99101671924037"/>
                      <c:h val="0.103376670418074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073A-4F7F-B22F-45A67FD6AFD2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73A-4F7F-B22F-45A67FD6AFD2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73A-4F7F-B22F-45A67FD6AFD2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73A-4F7F-B22F-45A67FD6AFD2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73A-4F7F-B22F-45A67FD6AFD2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73A-4F7F-B22F-45A67FD6AFD2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73A-4F7F-B22F-45A67FD6AFD2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073A-4F7F-B22F-45A67FD6AFD2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073A-4F7F-B22F-45A67FD6AFD2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073A-4F7F-B22F-45A67FD6AFD2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073A-4F7F-B22F-45A67FD6AFD2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073A-4F7F-B22F-45A67FD6AF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汇总统计!$F$29:$F$46</c:f>
              <c:strCache>
                <c:ptCount val="18"/>
                <c:pt idx="0">
                  <c:v>卡牌</c:v>
                </c:pt>
                <c:pt idx="1">
                  <c:v>RPG</c:v>
                </c:pt>
                <c:pt idx="2">
                  <c:v>消除</c:v>
                </c:pt>
                <c:pt idx="3">
                  <c:v>SLG</c:v>
                </c:pt>
                <c:pt idx="4">
                  <c:v>棋牌赌博</c:v>
                </c:pt>
                <c:pt idx="5">
                  <c:v>MOBA</c:v>
                </c:pt>
                <c:pt idx="6">
                  <c:v>模拟经营/养成</c:v>
                </c:pt>
                <c:pt idx="7">
                  <c:v>体育</c:v>
                </c:pt>
                <c:pt idx="8">
                  <c:v>吃鸡</c:v>
                </c:pt>
                <c:pt idx="9">
                  <c:v>休闲</c:v>
                </c:pt>
                <c:pt idx="10">
                  <c:v>赛车</c:v>
                </c:pt>
                <c:pt idx="11">
                  <c:v>动作</c:v>
                </c:pt>
                <c:pt idx="12">
                  <c:v>休闲竞技</c:v>
                </c:pt>
                <c:pt idx="13">
                  <c:v>射击</c:v>
                </c:pt>
                <c:pt idx="14">
                  <c:v>解谜</c:v>
                </c:pt>
                <c:pt idx="15">
                  <c:v>文字恋爱</c:v>
                </c:pt>
                <c:pt idx="16">
                  <c:v>音乐舞蹈</c:v>
                </c:pt>
                <c:pt idx="17">
                  <c:v>其他</c:v>
                </c:pt>
              </c:strCache>
            </c:strRef>
          </c:cat>
          <c:val>
            <c:numRef>
              <c:f>汇总统计!$G$29:$G$46</c:f>
              <c:numCache>
                <c:formatCode>0%</c:formatCode>
                <c:ptCount val="18"/>
                <c:pt idx="0">
                  <c:v>0.20584532440187434</c:v>
                </c:pt>
                <c:pt idx="1">
                  <c:v>0.14859740154419815</c:v>
                </c:pt>
                <c:pt idx="2">
                  <c:v>0.10569037278331313</c:v>
                </c:pt>
                <c:pt idx="3">
                  <c:v>9.3423868207286001E-2</c:v>
                </c:pt>
                <c:pt idx="4">
                  <c:v>8.8410715388035632E-2</c:v>
                </c:pt>
                <c:pt idx="5">
                  <c:v>6.2216372934404664E-2</c:v>
                </c:pt>
                <c:pt idx="6">
                  <c:v>4.9336680946963057E-2</c:v>
                </c:pt>
                <c:pt idx="7">
                  <c:v>4.1081864331733491E-2</c:v>
                </c:pt>
                <c:pt idx="8">
                  <c:v>3.3630155143542027E-2</c:v>
                </c:pt>
                <c:pt idx="9">
                  <c:v>1.6738516433233906E-2</c:v>
                </c:pt>
                <c:pt idx="10">
                  <c:v>1.6678575086130229E-2</c:v>
                </c:pt>
                <c:pt idx="11">
                  <c:v>1.4374107448982543E-2</c:v>
                </c:pt>
                <c:pt idx="12">
                  <c:v>1.3630547199978683E-2</c:v>
                </c:pt>
                <c:pt idx="13">
                  <c:v>1.3546382887471424E-2</c:v>
                </c:pt>
                <c:pt idx="14">
                  <c:v>1.1605388403474798E-2</c:v>
                </c:pt>
                <c:pt idx="15">
                  <c:v>8.8046505649159498E-3</c:v>
                </c:pt>
                <c:pt idx="16">
                  <c:v>7.2987694624398643E-3</c:v>
                </c:pt>
                <c:pt idx="17">
                  <c:v>6.3342561464565975E-2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073A-4F7F-B22F-45A67FD6A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3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吃鸡类手游图标画风构成</a:t>
            </a:r>
          </a:p>
        </c:rich>
      </c:tx>
      <c:layout>
        <c:manualLayout>
          <c:xMode val="edge"/>
          <c:yMode val="edge"/>
          <c:x val="0.20242972222222219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20164609047E-2"/>
          <c:w val="0.96090461911380964"/>
          <c:h val="0.814873199588477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吃鸡!$F$4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吃鸡!$F$5:$F$7</c:f>
              <c:strCache>
                <c:ptCount val="3"/>
                <c:pt idx="0">
                  <c:v>半写实</c:v>
                </c:pt>
                <c:pt idx="1">
                  <c:v>写实</c:v>
                </c:pt>
                <c:pt idx="2">
                  <c:v>美式卡通</c:v>
                </c:pt>
              </c:strCache>
            </c:strRef>
          </c:cat>
          <c:val>
            <c:numRef>
              <c:f>吃鸡!$H$5:$H$7</c:f>
              <c:numCache>
                <c:formatCode>0%</c:formatCode>
                <c:ptCount val="3"/>
                <c:pt idx="0">
                  <c:v>0.4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86-4868-A0AA-0B00D306CF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赛车类手游图标画风构成</a:t>
            </a:r>
          </a:p>
        </c:rich>
      </c:tx>
      <c:layout>
        <c:manualLayout>
          <c:xMode val="edge"/>
          <c:yMode val="edge"/>
          <c:x val="0.17558816425120774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20164609047E-2"/>
          <c:w val="0.96090461911380964"/>
          <c:h val="0.814873199588477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赛车!$F$4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赛车!$F$5:$F$8</c:f>
              <c:strCache>
                <c:ptCount val="4"/>
                <c:pt idx="0">
                  <c:v>写实</c:v>
                </c:pt>
                <c:pt idx="1">
                  <c:v>Q版</c:v>
                </c:pt>
                <c:pt idx="2">
                  <c:v>美式卡通</c:v>
                </c:pt>
                <c:pt idx="3">
                  <c:v>其他</c:v>
                </c:pt>
              </c:strCache>
            </c:strRef>
          </c:cat>
          <c:val>
            <c:numRef>
              <c:f>赛车!$H$5:$H$8</c:f>
              <c:numCache>
                <c:formatCode>0%</c:formatCode>
                <c:ptCount val="4"/>
                <c:pt idx="0">
                  <c:v>0.58333333333333337</c:v>
                </c:pt>
                <c:pt idx="1">
                  <c:v>0.25</c:v>
                </c:pt>
                <c:pt idx="2">
                  <c:v>8.3333333333333329E-2</c:v>
                </c:pt>
                <c:pt idx="3">
                  <c:v>8.3333333333333329E-2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53-429C-AF75-CC78FC52A0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赛车类手游图标观感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0037055555555547"/>
          <c:y val="9.4228472432618338E-2"/>
          <c:w val="0.6748291666666667"/>
          <c:h val="0.894888654382119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赛车!$AD$4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赛车!$AD$5:$AD$8</c:f>
              <c:strCache>
                <c:ptCount val="4"/>
                <c:pt idx="0">
                  <c:v>赛车竞速</c:v>
                </c:pt>
                <c:pt idx="1">
                  <c:v>IP</c:v>
                </c:pt>
                <c:pt idx="2">
                  <c:v>运动</c:v>
                </c:pt>
                <c:pt idx="3">
                  <c:v>飞行</c:v>
                </c:pt>
              </c:strCache>
            </c:strRef>
          </c:cat>
          <c:val>
            <c:numRef>
              <c:f>赛车!$AF$5:$AF$8</c:f>
              <c:numCache>
                <c:formatCode>0%</c:formatCode>
                <c:ptCount val="4"/>
                <c:pt idx="0">
                  <c:v>0.69230769230769229</c:v>
                </c:pt>
                <c:pt idx="1">
                  <c:v>0.15384615384615385</c:v>
                </c:pt>
                <c:pt idx="2">
                  <c:v>7.6923076923076927E-2</c:v>
                </c:pt>
                <c:pt idx="3">
                  <c:v>7.6923076923076927E-2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09-4DED-956E-A795A4EED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赛车类手游图标类型构成</a:t>
            </a:r>
          </a:p>
        </c:rich>
      </c:tx>
      <c:layout>
        <c:manualLayout>
          <c:xMode val="edge"/>
          <c:yMode val="edge"/>
          <c:x val="0.19562016908212559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811649456852446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赛车!$V$4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赛车!$V$5:$V$9</c:f>
              <c:strCache>
                <c:ptCount val="5"/>
                <c:pt idx="0">
                  <c:v>车辆</c:v>
                </c:pt>
                <c:pt idx="1">
                  <c:v>头像</c:v>
                </c:pt>
                <c:pt idx="2">
                  <c:v>人物全身</c:v>
                </c:pt>
                <c:pt idx="3">
                  <c:v>场景</c:v>
                </c:pt>
                <c:pt idx="4">
                  <c:v>混合</c:v>
                </c:pt>
              </c:strCache>
            </c:strRef>
          </c:cat>
          <c:val>
            <c:numRef>
              <c:f>赛车!$X$5:$X$9</c:f>
              <c:numCache>
                <c:formatCode>0%</c:formatCode>
                <c:ptCount val="5"/>
                <c:pt idx="0">
                  <c:v>0.58333333333333337</c:v>
                </c:pt>
                <c:pt idx="1">
                  <c:v>0.16666666666666666</c:v>
                </c:pt>
                <c:pt idx="2">
                  <c:v>8.3333333333333329E-2</c:v>
                </c:pt>
                <c:pt idx="3">
                  <c:v>8.3333333333333329E-2</c:v>
                </c:pt>
                <c:pt idx="4">
                  <c:v>8.3333333333333329E-2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C5-46D5-8D07-782499745F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赛车!$N$4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36-49F5-9FCA-689838A27C02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36-49F5-9FCA-689838A27C0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赛车!$N$5:$N$6</c:f>
              <c:strCache>
                <c:ptCount val="2"/>
                <c:pt idx="0">
                  <c:v>明亮</c:v>
                </c:pt>
                <c:pt idx="1">
                  <c:v>中性</c:v>
                </c:pt>
              </c:strCache>
            </c:strRef>
          </c:cat>
          <c:val>
            <c:numRef>
              <c:f>赛车!$P$5:$P$6</c:f>
              <c:numCache>
                <c:formatCode>0%</c:formatCode>
                <c:ptCount val="2"/>
                <c:pt idx="0">
                  <c:v>0.58333333333333337</c:v>
                </c:pt>
                <c:pt idx="1">
                  <c:v>0.41666666666666669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36-49F5-9FCA-689838A27C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400" b="1" i="0" u="none" strike="noStrike" baseline="0">
                <a:effectLst/>
              </a:rPr>
              <a:t>休闲</a:t>
            </a:r>
            <a:r>
              <a:rPr lang="zh-CN" altLang="en-US" sz="1400" b="1">
                <a:solidFill>
                  <a:schemeClr val="bg1"/>
                </a:solidFill>
              </a:rPr>
              <a:t>类手游图标观感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915002106541828"/>
          <c:y val="0.10514704646921406"/>
          <c:w val="0.64846495120735859"/>
          <c:h val="0.8677071567401964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休闲!$AD$4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D1-4F8B-818E-DD0892F851C3}"/>
              </c:ext>
            </c:extLst>
          </c:dPt>
          <c:dPt>
            <c:idx val="6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D1-4F8B-818E-DD0892F851C3}"/>
              </c:ext>
            </c:extLst>
          </c:dPt>
          <c:dPt>
            <c:idx val="7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7D1-4F8B-818E-DD0892F851C3}"/>
              </c:ext>
            </c:extLst>
          </c:dPt>
          <c:dPt>
            <c:idx val="8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7D1-4F8B-818E-DD0892F851C3}"/>
              </c:ext>
            </c:extLst>
          </c:dPt>
          <c:dPt>
            <c:idx val="9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7D1-4F8B-818E-DD0892F851C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休闲!$AD$5:$AD$15</c:f>
              <c:strCache>
                <c:ptCount val="10"/>
                <c:pt idx="0">
                  <c:v>轻松</c:v>
                </c:pt>
                <c:pt idx="1">
                  <c:v>快乐</c:v>
                </c:pt>
                <c:pt idx="2">
                  <c:v>IP</c:v>
                </c:pt>
                <c:pt idx="3">
                  <c:v>挑战</c:v>
                </c:pt>
                <c:pt idx="4">
                  <c:v>竞技对抗</c:v>
                </c:pt>
                <c:pt idx="5">
                  <c:v>成就</c:v>
                </c:pt>
                <c:pt idx="6">
                  <c:v>可爱</c:v>
                </c:pt>
                <c:pt idx="7">
                  <c:v>危险</c:v>
                </c:pt>
                <c:pt idx="8">
                  <c:v>清新</c:v>
                </c:pt>
                <c:pt idx="9">
                  <c:v>治愈</c:v>
                </c:pt>
              </c:strCache>
              <c:extLst/>
            </c:strRef>
          </c:cat>
          <c:val>
            <c:numRef>
              <c:f>休闲!$AF$5:$AF$15</c:f>
              <c:numCache>
                <c:formatCode>0%</c:formatCode>
                <c:ptCount val="10"/>
                <c:pt idx="0">
                  <c:v>0.58064516129032262</c:v>
                </c:pt>
                <c:pt idx="1">
                  <c:v>0.32258064516129031</c:v>
                </c:pt>
                <c:pt idx="2">
                  <c:v>0.19354838709677419</c:v>
                </c:pt>
                <c:pt idx="3">
                  <c:v>9.6774193548387094E-2</c:v>
                </c:pt>
                <c:pt idx="4">
                  <c:v>9.6774193548387094E-2</c:v>
                </c:pt>
                <c:pt idx="5">
                  <c:v>6.4516129032258063E-2</c:v>
                </c:pt>
                <c:pt idx="6">
                  <c:v>6.4516129032258063E-2</c:v>
                </c:pt>
                <c:pt idx="7">
                  <c:v>3.2258064516129031E-2</c:v>
                </c:pt>
                <c:pt idx="8">
                  <c:v>3.2258064516129031E-2</c:v>
                </c:pt>
                <c:pt idx="9">
                  <c:v>3.2258064516129031E-2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A-B7D1-4F8B-818E-DD0892F851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39600775667715621"/>
          <c:y val="0.419954339844079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休闲!$N$4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BD-40C6-9698-D5E53B2E9338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BD-40C6-9698-D5E53B2E93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休闲!$N$5:$N$6</c:f>
              <c:strCache>
                <c:ptCount val="2"/>
                <c:pt idx="0">
                  <c:v>明亮</c:v>
                </c:pt>
                <c:pt idx="1">
                  <c:v>中性</c:v>
                </c:pt>
              </c:strCache>
            </c:strRef>
          </c:cat>
          <c:val>
            <c:numRef>
              <c:f>休闲!$P$5:$P$6</c:f>
              <c:numCache>
                <c:formatCode>0%</c:formatCode>
                <c:ptCount val="2"/>
                <c:pt idx="0">
                  <c:v>0.83870967741935487</c:v>
                </c:pt>
                <c:pt idx="1">
                  <c:v>0.16129032258064516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BD-40C6-9698-D5E53B2E9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400" b="1" i="0" u="none" strike="noStrike" baseline="0">
                <a:effectLst/>
              </a:rPr>
              <a:t>休闲</a:t>
            </a:r>
            <a:r>
              <a:rPr lang="zh-CN" altLang="en-US" sz="1400" b="1">
                <a:solidFill>
                  <a:schemeClr val="bg1"/>
                </a:solidFill>
              </a:rPr>
              <a:t>类手游图标类型构成</a:t>
            </a:r>
          </a:p>
        </c:rich>
      </c:tx>
      <c:layout>
        <c:manualLayout>
          <c:xMode val="edge"/>
          <c:yMode val="edge"/>
          <c:x val="0.18411654589371984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741124131552272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休闲!$V$4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休闲!$V$5:$V$10</c:f>
              <c:strCache>
                <c:ptCount val="6"/>
                <c:pt idx="0">
                  <c:v>动物</c:v>
                </c:pt>
                <c:pt idx="1">
                  <c:v>头像</c:v>
                </c:pt>
                <c:pt idx="2">
                  <c:v>人物全身</c:v>
                </c:pt>
                <c:pt idx="3">
                  <c:v>图形</c:v>
                </c:pt>
                <c:pt idx="4">
                  <c:v>场景</c:v>
                </c:pt>
                <c:pt idx="5">
                  <c:v>混合</c:v>
                </c:pt>
              </c:strCache>
            </c:strRef>
          </c:cat>
          <c:val>
            <c:numRef>
              <c:f>休闲!$X$5:$X$10</c:f>
              <c:numCache>
                <c:formatCode>0%</c:formatCode>
                <c:ptCount val="6"/>
                <c:pt idx="0">
                  <c:v>0.35483870967741937</c:v>
                </c:pt>
                <c:pt idx="1">
                  <c:v>0.22580645161290322</c:v>
                </c:pt>
                <c:pt idx="2">
                  <c:v>0.19354838709677419</c:v>
                </c:pt>
                <c:pt idx="3">
                  <c:v>0.16129032258064516</c:v>
                </c:pt>
                <c:pt idx="4">
                  <c:v>3.2258064516129031E-2</c:v>
                </c:pt>
                <c:pt idx="5">
                  <c:v>3.2258064516129031E-2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DC-446E-A440-53B2B1E4A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休闲类手游图标画风构成</a:t>
            </a:r>
          </a:p>
        </c:rich>
      </c:tx>
      <c:layout>
        <c:manualLayout>
          <c:xMode val="edge"/>
          <c:yMode val="edge"/>
          <c:x val="0.19859541062801928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20164609047E-2"/>
          <c:w val="0.96090461911380964"/>
          <c:h val="0.73898485085116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休闲!$F$4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休闲!$F$5:$F$9</c:f>
              <c:strCache>
                <c:ptCount val="5"/>
                <c:pt idx="0">
                  <c:v>美式卡通</c:v>
                </c:pt>
                <c:pt idx="1">
                  <c:v>Q版</c:v>
                </c:pt>
                <c:pt idx="2">
                  <c:v>其他</c:v>
                </c:pt>
                <c:pt idx="3">
                  <c:v>韩式卡通</c:v>
                </c:pt>
                <c:pt idx="4">
                  <c:v>半写实</c:v>
                </c:pt>
              </c:strCache>
            </c:strRef>
          </c:cat>
          <c:val>
            <c:numRef>
              <c:f>休闲!$H$5:$H$9</c:f>
              <c:numCache>
                <c:formatCode>0%</c:formatCode>
                <c:ptCount val="5"/>
                <c:pt idx="0">
                  <c:v>0.54838709677419351</c:v>
                </c:pt>
                <c:pt idx="1">
                  <c:v>0.22580645161290322</c:v>
                </c:pt>
                <c:pt idx="2">
                  <c:v>9.6774193548387094E-2</c:v>
                </c:pt>
                <c:pt idx="3">
                  <c:v>9.6774193548387094E-2</c:v>
                </c:pt>
                <c:pt idx="4">
                  <c:v>3.2258064516129031E-2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21-41C4-A1FC-DD6A863572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休闲竞技类手游图标观感</a:t>
            </a:r>
          </a:p>
        </c:rich>
      </c:tx>
      <c:layout>
        <c:manualLayout>
          <c:xMode val="edge"/>
          <c:yMode val="edge"/>
          <c:x val="0.24847724867724871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5366084656084659"/>
          <c:y val="8.6800422705314004E-2"/>
          <c:w val="0.60864126984126987"/>
          <c:h val="0.894888654382119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休闲竞技!$AD$4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休闲竞技!$AD$5:$AD$8</c:f>
              <c:strCache>
                <c:ptCount val="4"/>
                <c:pt idx="0">
                  <c:v>轻松</c:v>
                </c:pt>
                <c:pt idx="1">
                  <c:v>战斗</c:v>
                </c:pt>
                <c:pt idx="2">
                  <c:v>冲突</c:v>
                </c:pt>
                <c:pt idx="3">
                  <c:v>竞技对抗</c:v>
                </c:pt>
              </c:strCache>
            </c:strRef>
          </c:cat>
          <c:val>
            <c:numRef>
              <c:f>休闲竞技!$AF$5:$AF$8</c:f>
              <c:numCache>
                <c:formatCode>0%</c:formatCode>
                <c:ptCount val="4"/>
                <c:pt idx="0">
                  <c:v>0.7142857142857143</c:v>
                </c:pt>
                <c:pt idx="1">
                  <c:v>0.42857142857142855</c:v>
                </c:pt>
                <c:pt idx="2">
                  <c:v>0.2857142857142857</c:v>
                </c:pt>
                <c:pt idx="3">
                  <c:v>0.2857142857142857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9-44E6-AE27-FA86F6776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solidFill>
                  <a:schemeClr val="bg1"/>
                </a:solidFill>
              </a:rPr>
              <a:t>卡牌类手游图标主要观感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662376527089307"/>
          <c:y val="8.6800440267547199E-2"/>
          <c:w val="0.69599588712875515"/>
          <c:h val="0.894888654382119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卡牌类!$AD$4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38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975-4BA6-A587-564D0D075952}"/>
              </c:ext>
            </c:extLst>
          </c:dPt>
          <c:dPt>
            <c:idx val="5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75-4BA6-A587-564D0D075952}"/>
              </c:ext>
            </c:extLst>
          </c:dPt>
          <c:dPt>
            <c:idx val="6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75-4BA6-A587-564D0D075952}"/>
              </c:ext>
            </c:extLst>
          </c:dPt>
          <c:dPt>
            <c:idx val="7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975-4BA6-A587-564D0D075952}"/>
              </c:ext>
            </c:extLst>
          </c:dPt>
          <c:dPt>
            <c:idx val="8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975-4BA6-A587-564D0D075952}"/>
              </c:ext>
            </c:extLst>
          </c:dPt>
          <c:dPt>
            <c:idx val="9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975-4BA6-A587-564D0D0759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卡牌类!$AD$5:$AD$15</c:f>
              <c:strCache>
                <c:ptCount val="10"/>
                <c:pt idx="0">
                  <c:v>IP</c:v>
                </c:pt>
                <c:pt idx="1">
                  <c:v>二次元</c:v>
                </c:pt>
                <c:pt idx="2">
                  <c:v>神秘故事</c:v>
                </c:pt>
                <c:pt idx="3">
                  <c:v>冲突</c:v>
                </c:pt>
                <c:pt idx="4">
                  <c:v>战斗</c:v>
                </c:pt>
                <c:pt idx="5">
                  <c:v>挑战</c:v>
                </c:pt>
                <c:pt idx="6">
                  <c:v>美女/萌妹子</c:v>
                </c:pt>
                <c:pt idx="7">
                  <c:v>轻松</c:v>
                </c:pt>
                <c:pt idx="8">
                  <c:v>恐怖</c:v>
                </c:pt>
                <c:pt idx="9">
                  <c:v>丧尸</c:v>
                </c:pt>
              </c:strCache>
              <c:extLst/>
            </c:strRef>
          </c:cat>
          <c:val>
            <c:numRef>
              <c:f>卡牌类!$AF$5:$AF$15</c:f>
              <c:numCache>
                <c:formatCode>0%</c:formatCode>
                <c:ptCount val="10"/>
                <c:pt idx="0">
                  <c:v>0.35526315789473684</c:v>
                </c:pt>
                <c:pt idx="1">
                  <c:v>0.25</c:v>
                </c:pt>
                <c:pt idx="2">
                  <c:v>0.17105263157894737</c:v>
                </c:pt>
                <c:pt idx="3">
                  <c:v>9.8684210526315791E-2</c:v>
                </c:pt>
                <c:pt idx="4">
                  <c:v>7.8947368421052627E-2</c:v>
                </c:pt>
                <c:pt idx="5">
                  <c:v>5.2631578947368418E-2</c:v>
                </c:pt>
                <c:pt idx="6">
                  <c:v>4.6052631578947366E-2</c:v>
                </c:pt>
                <c:pt idx="7">
                  <c:v>2.6315789473684209E-2</c:v>
                </c:pt>
                <c:pt idx="8">
                  <c:v>1.9736842105263157E-2</c:v>
                </c:pt>
                <c:pt idx="9">
                  <c:v>1.3157894736842105E-2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C-3975-4BA6-A587-564D0D0759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休闲竞技!$N$4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6F-4F67-B3DF-145B3B79D4BE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6F-4F67-B3DF-145B3B79D4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休闲竞技!$N$5:$N$6</c:f>
              <c:strCache>
                <c:ptCount val="2"/>
                <c:pt idx="0">
                  <c:v>明亮</c:v>
                </c:pt>
                <c:pt idx="1">
                  <c:v>中性</c:v>
                </c:pt>
              </c:strCache>
            </c:strRef>
          </c:cat>
          <c:val>
            <c:numRef>
              <c:f>休闲竞技!$P$5:$P$6</c:f>
              <c:numCache>
                <c:formatCode>0%</c:formatCode>
                <c:ptCount val="2"/>
                <c:pt idx="0">
                  <c:v>0.5714285714285714</c:v>
                </c:pt>
                <c:pt idx="1">
                  <c:v>0.42857142857142855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6F-4F67-B3DF-145B3B79D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休闲竞技类手游图标类型构成</a:t>
            </a:r>
          </a:p>
        </c:rich>
      </c:tx>
      <c:layout>
        <c:manualLayout>
          <c:xMode val="edge"/>
          <c:yMode val="edge"/>
          <c:x val="0.14157989931570855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831223388759657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休闲竞技!$V$4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休闲竞技!$V$5:$V$9</c:f>
              <c:strCache>
                <c:ptCount val="5"/>
                <c:pt idx="0">
                  <c:v>头像</c:v>
                </c:pt>
                <c:pt idx="1">
                  <c:v>武器</c:v>
                </c:pt>
                <c:pt idx="2">
                  <c:v>图形</c:v>
                </c:pt>
                <c:pt idx="3">
                  <c:v>人物半身</c:v>
                </c:pt>
                <c:pt idx="4">
                  <c:v>场景</c:v>
                </c:pt>
              </c:strCache>
            </c:strRef>
          </c:cat>
          <c:val>
            <c:numRef>
              <c:f>休闲竞技!$X$5:$X$9</c:f>
              <c:numCache>
                <c:formatCode>0%</c:formatCode>
                <c:ptCount val="5"/>
                <c:pt idx="0">
                  <c:v>0.42857142857142855</c:v>
                </c:pt>
                <c:pt idx="1">
                  <c:v>0.14285714285714285</c:v>
                </c:pt>
                <c:pt idx="2">
                  <c:v>0.14285714285714285</c:v>
                </c:pt>
                <c:pt idx="3">
                  <c:v>0.14285714285714285</c:v>
                </c:pt>
                <c:pt idx="4">
                  <c:v>0.14285714285714285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0C-49AE-86C6-687A1E0F9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400" b="1" i="0" u="none" strike="noStrike" baseline="0">
                <a:effectLst/>
              </a:rPr>
              <a:t>休闲竞技</a:t>
            </a:r>
            <a:r>
              <a:rPr lang="zh-CN" altLang="en-US" sz="1400" b="1">
                <a:solidFill>
                  <a:schemeClr val="bg1"/>
                </a:solidFill>
              </a:rPr>
              <a:t>类手游图标画风构成</a:t>
            </a:r>
          </a:p>
        </c:rich>
      </c:tx>
      <c:layout>
        <c:manualLayout>
          <c:xMode val="edge"/>
          <c:yMode val="edge"/>
          <c:x val="0.13094986886926116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7.0804529073860978E-2"/>
          <c:w val="0.96090461911380964"/>
          <c:h val="0.800178133698047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休闲竞技!$F$4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5093395781790856E-17"/>
                  <c:y val="2.2042526455370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96-4EDA-853B-805D8E69B2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休闲竞技!$F$5:$F$6</c:f>
              <c:strCache>
                <c:ptCount val="2"/>
                <c:pt idx="0">
                  <c:v>美式卡通</c:v>
                </c:pt>
                <c:pt idx="1">
                  <c:v>Q版</c:v>
                </c:pt>
              </c:strCache>
            </c:strRef>
          </c:cat>
          <c:val>
            <c:numRef>
              <c:f>休闲竞技!$H$5:$H$6</c:f>
              <c:numCache>
                <c:formatCode>0%</c:formatCode>
                <c:ptCount val="2"/>
                <c:pt idx="0">
                  <c:v>0.8571428571428571</c:v>
                </c:pt>
                <c:pt idx="1">
                  <c:v>0.14285714285714285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96-4EDA-853B-805D8E69B2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400" b="1" i="0" u="none" strike="noStrike" baseline="0">
                <a:effectLst/>
              </a:rPr>
              <a:t>射击</a:t>
            </a:r>
            <a:r>
              <a:rPr lang="zh-CN" altLang="en-US" sz="1400" b="1">
                <a:solidFill>
                  <a:schemeClr val="bg1"/>
                </a:solidFill>
              </a:rPr>
              <a:t>类手游图标观感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697622863247863"/>
          <c:y val="0.11254941520467836"/>
          <c:w val="0.69599588712875515"/>
          <c:h val="0.8540406432748538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射击!$AD$4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FC-45CA-8914-DC795BD6A990}"/>
              </c:ext>
            </c:extLst>
          </c:dPt>
          <c:dPt>
            <c:idx val="6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FC-45CA-8914-DC795BD6A990}"/>
              </c:ext>
            </c:extLst>
          </c:dPt>
          <c:dPt>
            <c:idx val="7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FC-45CA-8914-DC795BD6A990}"/>
              </c:ext>
            </c:extLst>
          </c:dPt>
          <c:dPt>
            <c:idx val="8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FC-45CA-8914-DC795BD6A990}"/>
              </c:ext>
            </c:extLst>
          </c:dPt>
          <c:dPt>
            <c:idx val="9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5FC-45CA-8914-DC795BD6A990}"/>
              </c:ext>
            </c:extLst>
          </c:dPt>
          <c:dPt>
            <c:idx val="10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5FC-45CA-8914-DC795BD6A99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射击!$AD$5:$AD$15</c:f>
              <c:strCache>
                <c:ptCount val="11"/>
                <c:pt idx="0">
                  <c:v>战斗</c:v>
                </c:pt>
                <c:pt idx="1">
                  <c:v>射击</c:v>
                </c:pt>
                <c:pt idx="2">
                  <c:v>战争</c:v>
                </c:pt>
                <c:pt idx="3">
                  <c:v>冲突</c:v>
                </c:pt>
                <c:pt idx="4">
                  <c:v>末日</c:v>
                </c:pt>
                <c:pt idx="5">
                  <c:v>轻松</c:v>
                </c:pt>
                <c:pt idx="6">
                  <c:v>科幻</c:v>
                </c:pt>
                <c:pt idx="7">
                  <c:v>可爱</c:v>
                </c:pt>
                <c:pt idx="8">
                  <c:v>危险</c:v>
                </c:pt>
                <c:pt idx="9">
                  <c:v>快乐</c:v>
                </c:pt>
                <c:pt idx="10">
                  <c:v>其他</c:v>
                </c:pt>
              </c:strCache>
            </c:strRef>
          </c:cat>
          <c:val>
            <c:numRef>
              <c:f>射击!$AF$5:$AF$15</c:f>
              <c:numCache>
                <c:formatCode>0%</c:formatCode>
                <c:ptCount val="11"/>
                <c:pt idx="0">
                  <c:v>0.53333333333333333</c:v>
                </c:pt>
                <c:pt idx="1">
                  <c:v>0.4</c:v>
                </c:pt>
                <c:pt idx="2">
                  <c:v>0.26666666666666666</c:v>
                </c:pt>
                <c:pt idx="3">
                  <c:v>0.2</c:v>
                </c:pt>
                <c:pt idx="4">
                  <c:v>0.13333333333333333</c:v>
                </c:pt>
                <c:pt idx="5">
                  <c:v>6.6666666666666666E-2</c:v>
                </c:pt>
                <c:pt idx="6">
                  <c:v>6.6666666666666666E-2</c:v>
                </c:pt>
                <c:pt idx="7">
                  <c:v>6.6666666666666666E-2</c:v>
                </c:pt>
                <c:pt idx="8">
                  <c:v>6.6666666666666666E-2</c:v>
                </c:pt>
                <c:pt idx="9">
                  <c:v>6.6666666666666666E-2</c:v>
                </c:pt>
                <c:pt idx="10">
                  <c:v>0.13333333333333333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5FC-45CA-8914-DC795BD6A9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射击!$N$4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2AE-46A0-A235-3FC82106F2B4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AE-46A0-A235-3FC82106F2B4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2AE-46A0-A235-3FC82106F2B4}"/>
              </c:ext>
            </c:extLst>
          </c:dPt>
          <c:dLbls>
            <c:dLbl>
              <c:idx val="2"/>
              <c:layout>
                <c:manualLayout>
                  <c:x val="5.5240478221604508E-2"/>
                  <c:y val="7.3606248301115286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AE-46A0-A235-3FC82106F2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射击!$N$5:$N$7</c:f>
              <c:strCache>
                <c:ptCount val="3"/>
                <c:pt idx="0">
                  <c:v>中性</c:v>
                </c:pt>
                <c:pt idx="1">
                  <c:v>明亮</c:v>
                </c:pt>
                <c:pt idx="2">
                  <c:v>暗黑</c:v>
                </c:pt>
              </c:strCache>
            </c:strRef>
          </c:cat>
          <c:val>
            <c:numRef>
              <c:f>射击!$P$5:$P$7</c:f>
              <c:numCache>
                <c:formatCode>0%</c:formatCode>
                <c:ptCount val="3"/>
                <c:pt idx="0">
                  <c:v>0.73333333333333328</c:v>
                </c:pt>
                <c:pt idx="1">
                  <c:v>0.2</c:v>
                </c:pt>
                <c:pt idx="2">
                  <c:v>6.6666666666666666E-2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AE-46A0-A235-3FC82106F2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400" b="1" i="0" u="none" strike="noStrike" baseline="0">
                <a:effectLst/>
              </a:rPr>
              <a:t>射击</a:t>
            </a:r>
            <a:r>
              <a:rPr lang="zh-CN" altLang="en-US" sz="1400" b="1">
                <a:solidFill>
                  <a:schemeClr val="bg1"/>
                </a:solidFill>
              </a:rPr>
              <a:t>类手游图标类型构成</a:t>
            </a:r>
          </a:p>
        </c:rich>
      </c:tx>
      <c:layout>
        <c:manualLayout>
          <c:xMode val="edge"/>
          <c:yMode val="edge"/>
          <c:x val="0.17370552811471218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822182327597271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射击!$V$4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射击!$V$5:$V$9</c:f>
              <c:strCache>
                <c:ptCount val="5"/>
                <c:pt idx="0">
                  <c:v>武器</c:v>
                </c:pt>
                <c:pt idx="1">
                  <c:v>头像</c:v>
                </c:pt>
                <c:pt idx="2">
                  <c:v>人物半身</c:v>
                </c:pt>
                <c:pt idx="3">
                  <c:v>场景</c:v>
                </c:pt>
                <c:pt idx="4">
                  <c:v>人物全身</c:v>
                </c:pt>
              </c:strCache>
            </c:strRef>
          </c:cat>
          <c:val>
            <c:numRef>
              <c:f>射击!$X$5:$X$9</c:f>
              <c:numCache>
                <c:formatCode>0%</c:formatCode>
                <c:ptCount val="5"/>
                <c:pt idx="0">
                  <c:v>0.26666666666666666</c:v>
                </c:pt>
                <c:pt idx="1">
                  <c:v>0.26666666666666666</c:v>
                </c:pt>
                <c:pt idx="2">
                  <c:v>0.2</c:v>
                </c:pt>
                <c:pt idx="3">
                  <c:v>0.13333333333333333</c:v>
                </c:pt>
                <c:pt idx="4">
                  <c:v>0.13333333333333333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97-44B5-BC13-A2BDA88265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solidFill>
                  <a:schemeClr val="bg1"/>
                </a:solidFill>
              </a:rPr>
              <a:t>射击类手游图标画风构成</a:t>
            </a:r>
          </a:p>
        </c:rich>
      </c:tx>
      <c:layout>
        <c:manualLayout>
          <c:xMode val="edge"/>
          <c:yMode val="edge"/>
          <c:x val="0.18055541368783137"/>
          <c:y val="3.2664609053497944E-3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27790184755111E-2"/>
          <c:y val="5.4887602880658429E-2"/>
          <c:w val="0.96090461911380964"/>
          <c:h val="0.808340277777777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射击!$F$4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射击!$F$5:$F$9</c:f>
              <c:strCache>
                <c:ptCount val="5"/>
                <c:pt idx="0">
                  <c:v>写实</c:v>
                </c:pt>
                <c:pt idx="1">
                  <c:v>半写实</c:v>
                </c:pt>
                <c:pt idx="2">
                  <c:v>美式卡通</c:v>
                </c:pt>
                <c:pt idx="3">
                  <c:v>像素</c:v>
                </c:pt>
                <c:pt idx="4">
                  <c:v>日式卡通</c:v>
                </c:pt>
              </c:strCache>
            </c:strRef>
          </c:cat>
          <c:val>
            <c:numRef>
              <c:f>射击!$H$5:$H$9</c:f>
              <c:numCache>
                <c:formatCode>0%</c:formatCode>
                <c:ptCount val="5"/>
                <c:pt idx="0">
                  <c:v>0.26666666666666666</c:v>
                </c:pt>
                <c:pt idx="1">
                  <c:v>0.26666666666666666</c:v>
                </c:pt>
                <c:pt idx="2">
                  <c:v>0.26666666666666666</c:v>
                </c:pt>
                <c:pt idx="3">
                  <c:v>0.13333333333333333</c:v>
                </c:pt>
                <c:pt idx="4">
                  <c:v>6.6666666666666666E-2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CA-4729-8EE7-C1ABE8E92A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动作类手游图标观感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662376527089307"/>
          <c:y val="8.6800440267547199E-2"/>
          <c:w val="0.69599588712875515"/>
          <c:h val="0.894888654382119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动作!$AD$4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E7A-4244-88CB-578A395F7885}"/>
              </c:ext>
            </c:extLst>
          </c:dPt>
          <c:dPt>
            <c:idx val="6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E7A-4244-88CB-578A395F78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动作!$AD$5:$AD$11</c:f>
              <c:strCache>
                <c:ptCount val="7"/>
                <c:pt idx="0">
                  <c:v>IP</c:v>
                </c:pt>
                <c:pt idx="1">
                  <c:v>战斗</c:v>
                </c:pt>
                <c:pt idx="2">
                  <c:v>二次元</c:v>
                </c:pt>
                <c:pt idx="3">
                  <c:v>挑战</c:v>
                </c:pt>
                <c:pt idx="4">
                  <c:v>战争</c:v>
                </c:pt>
                <c:pt idx="5">
                  <c:v>冒险</c:v>
                </c:pt>
                <c:pt idx="6">
                  <c:v>逃亡</c:v>
                </c:pt>
              </c:strCache>
            </c:strRef>
          </c:cat>
          <c:val>
            <c:numRef>
              <c:f>动作!$AF$5:$AF$11</c:f>
              <c:numCache>
                <c:formatCode>0%</c:formatCode>
                <c:ptCount val="7"/>
                <c:pt idx="0">
                  <c:v>0.375</c:v>
                </c:pt>
                <c:pt idx="1">
                  <c:v>0.25</c:v>
                </c:pt>
                <c:pt idx="2">
                  <c:v>0.25</c:v>
                </c:pt>
                <c:pt idx="3">
                  <c:v>0.125</c:v>
                </c:pt>
                <c:pt idx="4">
                  <c:v>0.125</c:v>
                </c:pt>
                <c:pt idx="5">
                  <c:v>0.125</c:v>
                </c:pt>
                <c:pt idx="6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7A-4244-88CB-578A395F7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动作!$N$4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92-455F-84D9-4D360ECCAAC4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92-455F-84D9-4D360ECCAAC4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92-455F-84D9-4D360ECCAA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动作!$N$5:$N$7</c:f>
              <c:strCache>
                <c:ptCount val="3"/>
                <c:pt idx="0">
                  <c:v>中性</c:v>
                </c:pt>
                <c:pt idx="1">
                  <c:v>明亮</c:v>
                </c:pt>
                <c:pt idx="2">
                  <c:v>暗黑</c:v>
                </c:pt>
              </c:strCache>
            </c:strRef>
          </c:cat>
          <c:val>
            <c:numRef>
              <c:f>动作!$P$5:$P$7</c:f>
              <c:numCache>
                <c:formatCode>0%</c:formatCode>
                <c:ptCount val="3"/>
                <c:pt idx="0">
                  <c:v>0.5</c:v>
                </c:pt>
                <c:pt idx="1">
                  <c:v>0.375</c:v>
                </c:pt>
                <c:pt idx="2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192-455F-84D9-4D360ECCA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solidFill>
                  <a:schemeClr val="bg1"/>
                </a:solidFill>
              </a:rPr>
              <a:t>动作类手游图标类型构成</a:t>
            </a:r>
          </a:p>
        </c:rich>
      </c:tx>
      <c:layout>
        <c:manualLayout>
          <c:xMode val="edge"/>
          <c:yMode val="edge"/>
          <c:x val="0.20085279127209774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798714652891053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动作!$V$4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动作!$V$5:$V$8</c:f>
              <c:strCache>
                <c:ptCount val="4"/>
                <c:pt idx="0">
                  <c:v>头像</c:v>
                </c:pt>
                <c:pt idx="1">
                  <c:v>字符</c:v>
                </c:pt>
                <c:pt idx="2">
                  <c:v>怪物</c:v>
                </c:pt>
                <c:pt idx="3">
                  <c:v>人物半身</c:v>
                </c:pt>
              </c:strCache>
            </c:strRef>
          </c:cat>
          <c:val>
            <c:numRef>
              <c:f>动作!$X$5:$X$8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0.125</c:v>
                </c:pt>
                <c:pt idx="3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00-49EC-B583-13B634AAB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2325059265790127"/>
          <c:y val="0.45662086356852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卡牌类!$N$4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1D0-4193-AEEF-5D48B15B23C8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1D0-4193-AEEF-5D48B15B23C8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1D0-4193-AEEF-5D48B15B23C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卡牌类!$N$5:$N$7</c:f>
              <c:strCache>
                <c:ptCount val="3"/>
                <c:pt idx="0">
                  <c:v>明亮</c:v>
                </c:pt>
                <c:pt idx="1">
                  <c:v>中性</c:v>
                </c:pt>
                <c:pt idx="2">
                  <c:v>暗黑</c:v>
                </c:pt>
              </c:strCache>
            </c:strRef>
          </c:cat>
          <c:val>
            <c:numRef>
              <c:f>卡牌类!$P$5:$P$7</c:f>
              <c:numCache>
                <c:formatCode>0%</c:formatCode>
                <c:ptCount val="3"/>
                <c:pt idx="0">
                  <c:v>0.50657894736842102</c:v>
                </c:pt>
                <c:pt idx="1">
                  <c:v>0.43421052631578949</c:v>
                </c:pt>
                <c:pt idx="2">
                  <c:v>5.921052631578947E-2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1D0-4193-AEEF-5D48B15B23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动作类手游图标画风构成</a:t>
            </a:r>
          </a:p>
        </c:rich>
      </c:tx>
      <c:layout>
        <c:manualLayout>
          <c:xMode val="edge"/>
          <c:yMode val="edge"/>
          <c:x val="0.16675901547006197"/>
          <c:y val="3.2664609053497944E-3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5.1621141975308649E-2"/>
          <c:w val="0.96090461911380964"/>
          <c:h val="0.805073816872427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动作!$F$4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动作!$F$5:$F$8</c:f>
              <c:strCache>
                <c:ptCount val="4"/>
                <c:pt idx="0">
                  <c:v>日式卡通</c:v>
                </c:pt>
                <c:pt idx="1">
                  <c:v>半写实</c:v>
                </c:pt>
                <c:pt idx="2">
                  <c:v>字符</c:v>
                </c:pt>
                <c:pt idx="3">
                  <c:v>其他</c:v>
                </c:pt>
              </c:strCache>
            </c:strRef>
          </c:cat>
          <c:val>
            <c:numRef>
              <c:f>动作!$H$5:$H$8</c:f>
              <c:numCache>
                <c:formatCode>0%</c:formatCode>
                <c:ptCount val="4"/>
                <c:pt idx="0">
                  <c:v>0.375</c:v>
                </c:pt>
                <c:pt idx="1">
                  <c:v>0.25</c:v>
                </c:pt>
                <c:pt idx="2">
                  <c:v>0.25</c:v>
                </c:pt>
                <c:pt idx="3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3A-440E-A05B-DB754DDE87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文字恋爱类手游图标观感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47022373813080887"/>
          <c:y val="8.6800440267547199E-2"/>
          <c:w val="0.43239609330648199"/>
          <c:h val="0.894888654382119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文字恋爱!$AD$4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文字恋爱!$AD$5:$AD$9</c:f>
              <c:strCache>
                <c:ptCount val="5"/>
                <c:pt idx="0">
                  <c:v>恋爱</c:v>
                </c:pt>
                <c:pt idx="1">
                  <c:v>女性向</c:v>
                </c:pt>
                <c:pt idx="2">
                  <c:v>纠葛故事/戏剧化</c:v>
                </c:pt>
                <c:pt idx="3">
                  <c:v>甜蜜</c:v>
                </c:pt>
                <c:pt idx="4">
                  <c:v>清新</c:v>
                </c:pt>
              </c:strCache>
            </c:strRef>
          </c:cat>
          <c:val>
            <c:numRef>
              <c:f>文字恋爱!$AF$5:$AF$9</c:f>
              <c:numCache>
                <c:formatCode>0%</c:formatCode>
                <c:ptCount val="5"/>
                <c:pt idx="0">
                  <c:v>0.26315789473684209</c:v>
                </c:pt>
                <c:pt idx="1">
                  <c:v>0.26315789473684209</c:v>
                </c:pt>
                <c:pt idx="2">
                  <c:v>0.21052631578947367</c:v>
                </c:pt>
                <c:pt idx="3">
                  <c:v>0.15789473684210525</c:v>
                </c:pt>
                <c:pt idx="4">
                  <c:v>0.10526315789473684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6F-4CCB-9C0F-0C4E6678D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色调</a:t>
            </a:r>
          </a:p>
        </c:rich>
      </c:tx>
      <c:layout>
        <c:manualLayout>
          <c:xMode val="edge"/>
          <c:yMode val="edge"/>
          <c:x val="0.43547038481744405"/>
          <c:y val="0.429315645761217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36943703011656"/>
          <c:y val="0.17396421337743739"/>
          <c:w val="0.58131516894354773"/>
          <c:h val="0.74559150762550852"/>
        </c:manualLayout>
      </c:layout>
      <c:doughnutChart>
        <c:varyColors val="1"/>
        <c:ser>
          <c:idx val="0"/>
          <c:order val="0"/>
          <c:tx>
            <c:strRef>
              <c:f>文字恋爱!$N$4</c:f>
              <c:strCache>
                <c:ptCount val="1"/>
                <c:pt idx="0">
                  <c:v>色调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0-4FF4-90ED-E0B7DB4491B7}"/>
              </c:ext>
            </c:extLst>
          </c:dPt>
          <c:dPt>
            <c:idx val="1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0-4FF4-90ED-E0B7DB4491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文字恋爱!$N$5:$N$6</c:f>
              <c:strCache>
                <c:ptCount val="2"/>
                <c:pt idx="0">
                  <c:v>明亮</c:v>
                </c:pt>
                <c:pt idx="1">
                  <c:v>中性</c:v>
                </c:pt>
              </c:strCache>
            </c:strRef>
          </c:cat>
          <c:val>
            <c:numRef>
              <c:f>文字恋爱!$P$5:$P$6</c:f>
              <c:numCache>
                <c:formatCode>0%</c:formatCode>
                <c:ptCount val="2"/>
                <c:pt idx="0">
                  <c:v>0.81818181818181823</c:v>
                </c:pt>
                <c:pt idx="1">
                  <c:v>0.18181818181818182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0-4FF4-90ED-E0B7DB4491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文字恋爱类手游图标类型构成</a:t>
            </a:r>
          </a:p>
        </c:rich>
      </c:tx>
      <c:layout>
        <c:manualLayout>
          <c:xMode val="edge"/>
          <c:yMode val="edge"/>
          <c:x val="0.1929345912411124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819087132211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文字恋爱!$V$4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文字恋爱!$V$5:$V$7</c:f>
              <c:strCache>
                <c:ptCount val="3"/>
                <c:pt idx="0">
                  <c:v>头像</c:v>
                </c:pt>
                <c:pt idx="1">
                  <c:v>字符</c:v>
                </c:pt>
                <c:pt idx="2">
                  <c:v>人物半身</c:v>
                </c:pt>
              </c:strCache>
            </c:strRef>
          </c:cat>
          <c:val>
            <c:numRef>
              <c:f>文字恋爱!$X$5:$X$7</c:f>
              <c:numCache>
                <c:formatCode>0%</c:formatCode>
                <c:ptCount val="3"/>
                <c:pt idx="0">
                  <c:v>0.63636363636363635</c:v>
                </c:pt>
                <c:pt idx="1">
                  <c:v>0.18181818181818182</c:v>
                </c:pt>
                <c:pt idx="2">
                  <c:v>0.18181818181818182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A-490A-ABE1-238E1E5A8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400" b="1" i="0" u="none" strike="noStrike" baseline="0" dirty="0">
                <a:effectLst/>
              </a:rPr>
              <a:t>文字恋爱</a:t>
            </a:r>
            <a:r>
              <a:rPr lang="zh-CN" altLang="en-US" sz="1400" b="1" dirty="0">
                <a:solidFill>
                  <a:schemeClr val="bg1"/>
                </a:solidFill>
              </a:rPr>
              <a:t>类手游图标画风构成</a:t>
            </a:r>
          </a:p>
        </c:rich>
      </c:tx>
      <c:layout>
        <c:manualLayout>
          <c:xMode val="edge"/>
          <c:yMode val="edge"/>
          <c:x val="0.13229304657756791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20164609047E-2"/>
          <c:w val="0.96090461911380964"/>
          <c:h val="0.814873199588477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文字恋爱!$F$4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文字恋爱!$F$5:$F$8</c:f>
              <c:strCache>
                <c:ptCount val="4"/>
                <c:pt idx="0">
                  <c:v>美式卡通</c:v>
                </c:pt>
                <c:pt idx="1">
                  <c:v>日式卡通</c:v>
                </c:pt>
                <c:pt idx="2">
                  <c:v>字符</c:v>
                </c:pt>
                <c:pt idx="3">
                  <c:v>半写实</c:v>
                </c:pt>
              </c:strCache>
            </c:strRef>
          </c:cat>
          <c:val>
            <c:numRef>
              <c:f>文字恋爱!$H$5:$H$8</c:f>
              <c:numCache>
                <c:formatCode>0%</c:formatCode>
                <c:ptCount val="4"/>
                <c:pt idx="0">
                  <c:v>0.45454545454545453</c:v>
                </c:pt>
                <c:pt idx="1">
                  <c:v>0.27272727272727271</c:v>
                </c:pt>
                <c:pt idx="2">
                  <c:v>0.18181818181818182</c:v>
                </c:pt>
                <c:pt idx="3">
                  <c:v>9.0909090909090912E-2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5E-41DA-AE6F-B41CB9CC28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卡牌类手游图标类型构成</a:t>
            </a:r>
          </a:p>
        </c:rich>
      </c:tx>
      <c:layout>
        <c:manualLayout>
          <c:xMode val="edge"/>
          <c:yMode val="edge"/>
          <c:x val="0.30893072916666664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7557222222222216E-2"/>
          <c:w val="0.96090461911380964"/>
          <c:h val="0.785732767489711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卡牌类!$V$4</c:f>
              <c:strCache>
                <c:ptCount val="1"/>
                <c:pt idx="0">
                  <c:v>大类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38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535-4C03-A973-885EC88D03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卡牌类!$V$5:$V$13</c:f>
              <c:strCache>
                <c:ptCount val="9"/>
                <c:pt idx="0">
                  <c:v>头像</c:v>
                </c:pt>
                <c:pt idx="1">
                  <c:v>人物半身</c:v>
                </c:pt>
                <c:pt idx="2">
                  <c:v>怪物</c:v>
                </c:pt>
                <c:pt idx="3">
                  <c:v>图形</c:v>
                </c:pt>
                <c:pt idx="4">
                  <c:v>字符</c:v>
                </c:pt>
                <c:pt idx="5">
                  <c:v>动物</c:v>
                </c:pt>
                <c:pt idx="6">
                  <c:v>人物全身</c:v>
                </c:pt>
                <c:pt idx="7">
                  <c:v>场景</c:v>
                </c:pt>
                <c:pt idx="8">
                  <c:v>混合</c:v>
                </c:pt>
              </c:strCache>
            </c:strRef>
          </c:cat>
          <c:val>
            <c:numRef>
              <c:f>卡牌类!$X$5:$X$13</c:f>
              <c:numCache>
                <c:formatCode>0%</c:formatCode>
                <c:ptCount val="9"/>
                <c:pt idx="0">
                  <c:v>0.76315789473684215</c:v>
                </c:pt>
                <c:pt idx="1">
                  <c:v>7.2368421052631582E-2</c:v>
                </c:pt>
                <c:pt idx="2">
                  <c:v>6.5789473684210523E-2</c:v>
                </c:pt>
                <c:pt idx="3">
                  <c:v>2.6315789473684209E-2</c:v>
                </c:pt>
                <c:pt idx="4">
                  <c:v>1.9736842105263157E-2</c:v>
                </c:pt>
                <c:pt idx="5">
                  <c:v>1.9736842105263157E-2</c:v>
                </c:pt>
                <c:pt idx="6">
                  <c:v>1.9736842105263157E-2</c:v>
                </c:pt>
                <c:pt idx="7">
                  <c:v>6.5789473684210523E-3</c:v>
                </c:pt>
                <c:pt idx="8">
                  <c:v>6.5789473684210523E-3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35-4C03-A973-885EC88D03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>
                <a:solidFill>
                  <a:schemeClr val="bg1"/>
                </a:solidFill>
              </a:rPr>
              <a:t>卡牌类手游图标画风构成</a:t>
            </a:r>
          </a:p>
        </c:rich>
      </c:tx>
      <c:layout>
        <c:manualLayout>
          <c:xMode val="edge"/>
          <c:yMode val="edge"/>
          <c:x val="0.29062427983539096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0111947491581114E-2"/>
          <c:y val="4.5088220164609047E-2"/>
          <c:w val="0.96691179091179091"/>
          <c:h val="0.773656893004115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卡牌类!$F$4</c:f>
              <c:strCache>
                <c:ptCount val="1"/>
                <c:pt idx="0">
                  <c:v>画风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卡牌类!$F$5:$F$12</c:f>
              <c:strCache>
                <c:ptCount val="8"/>
                <c:pt idx="0">
                  <c:v>日式卡通</c:v>
                </c:pt>
                <c:pt idx="1">
                  <c:v>美式卡通</c:v>
                </c:pt>
                <c:pt idx="2">
                  <c:v>Q版</c:v>
                </c:pt>
                <c:pt idx="3">
                  <c:v>写实</c:v>
                </c:pt>
                <c:pt idx="4">
                  <c:v>半写实</c:v>
                </c:pt>
                <c:pt idx="5">
                  <c:v>韩式卡通</c:v>
                </c:pt>
                <c:pt idx="6">
                  <c:v>字符</c:v>
                </c:pt>
                <c:pt idx="7">
                  <c:v>像素</c:v>
                </c:pt>
              </c:strCache>
            </c:strRef>
          </c:cat>
          <c:val>
            <c:numRef>
              <c:f>卡牌类!$H$5:$H$12</c:f>
              <c:numCache>
                <c:formatCode>0%</c:formatCode>
                <c:ptCount val="8"/>
                <c:pt idx="0">
                  <c:v>0.66447368421052633</c:v>
                </c:pt>
                <c:pt idx="1">
                  <c:v>0.13815789473684212</c:v>
                </c:pt>
                <c:pt idx="2">
                  <c:v>5.2631578947368418E-2</c:v>
                </c:pt>
                <c:pt idx="3">
                  <c:v>4.6052631578947366E-2</c:v>
                </c:pt>
                <c:pt idx="4">
                  <c:v>3.9473684210526314E-2</c:v>
                </c:pt>
                <c:pt idx="5">
                  <c:v>2.6315789473684209E-2</c:v>
                </c:pt>
                <c:pt idx="6">
                  <c:v>1.9736842105263157E-2</c:v>
                </c:pt>
                <c:pt idx="7">
                  <c:v>1.3157894736842105E-2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CB-4630-970F-4B01E52C2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overlap val="-100"/>
        <c:axId val="598498064"/>
        <c:axId val="495640336"/>
      </c:barChart>
      <c:catAx>
        <c:axId val="59849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400" b="1" dirty="0">
                <a:solidFill>
                  <a:schemeClr val="bg1"/>
                </a:solidFill>
              </a:rPr>
              <a:t>RPG</a:t>
            </a:r>
            <a:r>
              <a:rPr lang="zh-CN" altLang="en-US" sz="1400" b="1" dirty="0">
                <a:solidFill>
                  <a:schemeClr val="bg1"/>
                </a:solidFill>
              </a:rPr>
              <a:t>类手游图标主要观感</a:t>
            </a:r>
          </a:p>
        </c:rich>
      </c:tx>
      <c:layout>
        <c:manualLayout>
          <c:xMode val="edge"/>
          <c:yMode val="edge"/>
          <c:x val="0.29887418460902787"/>
          <c:y val="0"/>
        </c:manualLayout>
      </c:layout>
      <c:overlay val="0"/>
      <c:spPr>
        <a:solidFill>
          <a:schemeClr val="tx1">
            <a:lumMod val="65000"/>
            <a:lumOff val="3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0662376527089307"/>
          <c:y val="8.6800440267547199E-2"/>
          <c:w val="0.69599588712875515"/>
          <c:h val="0.894888654382119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RPG类!$AD$4</c:f>
              <c:strCache>
                <c:ptCount val="1"/>
                <c:pt idx="0">
                  <c:v>观感编码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7F-4989-98E2-2302777C6227}"/>
              </c:ext>
            </c:extLst>
          </c:dPt>
          <c:dPt>
            <c:idx val="6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7F-4989-98E2-2302777C6227}"/>
              </c:ext>
            </c:extLst>
          </c:dPt>
          <c:dPt>
            <c:idx val="7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7F-4989-98E2-2302777C6227}"/>
              </c:ext>
            </c:extLst>
          </c:dPt>
          <c:dPt>
            <c:idx val="8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F7F-4989-98E2-2302777C6227}"/>
              </c:ext>
            </c:extLst>
          </c:dPt>
          <c:dPt>
            <c:idx val="9"/>
            <c:invertIfNegative val="0"/>
            <c:bubble3D val="0"/>
            <c:spPr>
              <a:solidFill>
                <a:srgbClr val="E2E2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F7F-4989-98E2-2302777C62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RPG类!$AD$5:$AD$15</c:f>
              <c:strCache>
                <c:ptCount val="10"/>
                <c:pt idx="0">
                  <c:v>神秘故事</c:v>
                </c:pt>
                <c:pt idx="1">
                  <c:v>IP</c:v>
                </c:pt>
                <c:pt idx="2">
                  <c:v>美女/萌妹子</c:v>
                </c:pt>
                <c:pt idx="3">
                  <c:v>战斗</c:v>
                </c:pt>
                <c:pt idx="4">
                  <c:v>奇幻</c:v>
                </c:pt>
                <c:pt idx="5">
                  <c:v>二次元</c:v>
                </c:pt>
                <c:pt idx="6">
                  <c:v>挑战</c:v>
                </c:pt>
                <c:pt idx="7">
                  <c:v>冒险</c:v>
                </c:pt>
                <c:pt idx="8">
                  <c:v>冲突</c:v>
                </c:pt>
                <c:pt idx="9">
                  <c:v>探索</c:v>
                </c:pt>
              </c:strCache>
              <c:extLst/>
            </c:strRef>
          </c:cat>
          <c:val>
            <c:numRef>
              <c:f>RPG类!$AF$5:$AF$15</c:f>
              <c:numCache>
                <c:formatCode>0%</c:formatCode>
                <c:ptCount val="10"/>
                <c:pt idx="0">
                  <c:v>0.40458015267175573</c:v>
                </c:pt>
                <c:pt idx="1">
                  <c:v>0.34351145038167941</c:v>
                </c:pt>
                <c:pt idx="2">
                  <c:v>0.16793893129770993</c:v>
                </c:pt>
                <c:pt idx="3">
                  <c:v>0.11450381679389313</c:v>
                </c:pt>
                <c:pt idx="4">
                  <c:v>4.5801526717557252E-2</c:v>
                </c:pt>
                <c:pt idx="5">
                  <c:v>3.8167938931297711E-2</c:v>
                </c:pt>
                <c:pt idx="6">
                  <c:v>3.0534351145038167E-2</c:v>
                </c:pt>
                <c:pt idx="7">
                  <c:v>3.0534351145038167E-2</c:v>
                </c:pt>
                <c:pt idx="8">
                  <c:v>3.0534351145038167E-2</c:v>
                </c:pt>
                <c:pt idx="9">
                  <c:v>1.5267175572519083E-2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C-AF7F-4989-98E2-2302777C62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2"/>
        <c:axId val="598498064"/>
        <c:axId val="495640336"/>
      </c:barChart>
      <c:catAx>
        <c:axId val="59849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95640336"/>
        <c:crosses val="autoZero"/>
        <c:auto val="1"/>
        <c:lblAlgn val="ctr"/>
        <c:lblOffset val="100"/>
        <c:noMultiLvlLbl val="0"/>
      </c:catAx>
      <c:valAx>
        <c:axId val="495640336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59849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3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270933" y="248444"/>
            <a:ext cx="11624734" cy="6338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47"/>
          <p:cNvSpPr/>
          <p:nvPr userDrawn="1"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pSp>
        <p:nvGrpSpPr>
          <p:cNvPr id="9832" name="组合 9831"/>
          <p:cNvGrpSpPr/>
          <p:nvPr userDrawn="1"/>
        </p:nvGrpSpPr>
        <p:grpSpPr>
          <a:xfrm>
            <a:off x="3732212" y="1062038"/>
            <a:ext cx="4727576" cy="2808287"/>
            <a:chOff x="3732212" y="1062038"/>
            <a:chExt cx="4727576" cy="2808287"/>
          </a:xfrm>
        </p:grpSpPr>
        <p:grpSp>
          <p:nvGrpSpPr>
            <p:cNvPr id="9831" name="组合 9830"/>
            <p:cNvGrpSpPr/>
            <p:nvPr userDrawn="1"/>
          </p:nvGrpSpPr>
          <p:grpSpPr>
            <a:xfrm>
              <a:off x="6805612" y="1543050"/>
              <a:ext cx="406400" cy="366713"/>
              <a:chOff x="671513" y="2371726"/>
              <a:chExt cx="406400" cy="366713"/>
            </a:xfrm>
          </p:grpSpPr>
          <p:sp>
            <p:nvSpPr>
              <p:cNvPr id="9824" name="Oval 90"/>
              <p:cNvSpPr>
                <a:spLocks noChangeArrowheads="1"/>
              </p:cNvSpPr>
              <p:nvPr userDrawn="1"/>
            </p:nvSpPr>
            <p:spPr bwMode="auto">
              <a:xfrm>
                <a:off x="871538" y="2506664"/>
                <a:ext cx="206375" cy="207963"/>
              </a:xfrm>
              <a:prstGeom prst="ellipse">
                <a:avLst/>
              </a:prstGeom>
              <a:solidFill>
                <a:srgbClr val="D93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5" name="Freeform 91"/>
              <p:cNvSpPr/>
              <p:nvPr userDrawn="1"/>
            </p:nvSpPr>
            <p:spPr bwMode="auto">
              <a:xfrm>
                <a:off x="671513" y="2371726"/>
                <a:ext cx="365125" cy="366713"/>
              </a:xfrm>
              <a:custGeom>
                <a:avLst/>
                <a:gdLst>
                  <a:gd name="T0" fmla="*/ 60 w 60"/>
                  <a:gd name="T1" fmla="*/ 30 h 60"/>
                  <a:gd name="T2" fmla="*/ 35 w 60"/>
                  <a:gd name="T3" fmla="*/ 25 h 60"/>
                  <a:gd name="T4" fmla="*/ 30 w 60"/>
                  <a:gd name="T5" fmla="*/ 0 h 60"/>
                  <a:gd name="T6" fmla="*/ 25 w 60"/>
                  <a:gd name="T7" fmla="*/ 25 h 60"/>
                  <a:gd name="T8" fmla="*/ 0 w 60"/>
                  <a:gd name="T9" fmla="*/ 30 h 60"/>
                  <a:gd name="T10" fmla="*/ 25 w 60"/>
                  <a:gd name="T11" fmla="*/ 35 h 60"/>
                  <a:gd name="T12" fmla="*/ 30 w 60"/>
                  <a:gd name="T13" fmla="*/ 60 h 60"/>
                  <a:gd name="T14" fmla="*/ 35 w 60"/>
                  <a:gd name="T15" fmla="*/ 35 h 60"/>
                  <a:gd name="T16" fmla="*/ 60 w 60"/>
                  <a:gd name="T17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60">
                    <a:moveTo>
                      <a:pt x="60" y="30"/>
                    </a:moveTo>
                    <a:cubicBezTo>
                      <a:pt x="60" y="28"/>
                      <a:pt x="49" y="26"/>
                      <a:pt x="35" y="25"/>
                    </a:cubicBezTo>
                    <a:cubicBezTo>
                      <a:pt x="34" y="11"/>
                      <a:pt x="32" y="0"/>
                      <a:pt x="30" y="0"/>
                    </a:cubicBezTo>
                    <a:cubicBezTo>
                      <a:pt x="27" y="0"/>
                      <a:pt x="26" y="11"/>
                      <a:pt x="25" y="25"/>
                    </a:cubicBezTo>
                    <a:cubicBezTo>
                      <a:pt x="11" y="26"/>
                      <a:pt x="0" y="28"/>
                      <a:pt x="0" y="30"/>
                    </a:cubicBezTo>
                    <a:cubicBezTo>
                      <a:pt x="0" y="32"/>
                      <a:pt x="11" y="34"/>
                      <a:pt x="25" y="35"/>
                    </a:cubicBezTo>
                    <a:cubicBezTo>
                      <a:pt x="26" y="49"/>
                      <a:pt x="27" y="60"/>
                      <a:pt x="30" y="60"/>
                    </a:cubicBezTo>
                    <a:cubicBezTo>
                      <a:pt x="32" y="60"/>
                      <a:pt x="34" y="49"/>
                      <a:pt x="35" y="35"/>
                    </a:cubicBezTo>
                    <a:cubicBezTo>
                      <a:pt x="49" y="34"/>
                      <a:pt x="60" y="32"/>
                      <a:pt x="60" y="30"/>
                    </a:cubicBezTo>
                    <a:close/>
                  </a:path>
                </a:pathLst>
              </a:custGeom>
              <a:noFill/>
              <a:ln w="23813" cap="flat">
                <a:solidFill>
                  <a:srgbClr val="363636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" name="Freeform 25"/>
            <p:cNvSpPr/>
            <p:nvPr userDrawn="1"/>
          </p:nvSpPr>
          <p:spPr bwMode="auto">
            <a:xfrm>
              <a:off x="5246687" y="2203450"/>
              <a:ext cx="1763713" cy="1538288"/>
            </a:xfrm>
            <a:custGeom>
              <a:avLst/>
              <a:gdLst>
                <a:gd name="T0" fmla="*/ 0 w 290"/>
                <a:gd name="T1" fmla="*/ 5 h 252"/>
                <a:gd name="T2" fmla="*/ 0 w 290"/>
                <a:gd name="T3" fmla="*/ 248 h 252"/>
                <a:gd name="T4" fmla="*/ 5 w 290"/>
                <a:gd name="T5" fmla="*/ 252 h 252"/>
                <a:gd name="T6" fmla="*/ 286 w 290"/>
                <a:gd name="T7" fmla="*/ 252 h 252"/>
                <a:gd name="T8" fmla="*/ 290 w 290"/>
                <a:gd name="T9" fmla="*/ 248 h 252"/>
                <a:gd name="T10" fmla="*/ 290 w 290"/>
                <a:gd name="T11" fmla="*/ 5 h 252"/>
                <a:gd name="T12" fmla="*/ 286 w 290"/>
                <a:gd name="T13" fmla="*/ 0 h 252"/>
                <a:gd name="T14" fmla="*/ 5 w 290"/>
                <a:gd name="T15" fmla="*/ 0 h 252"/>
                <a:gd name="T16" fmla="*/ 0 w 290"/>
                <a:gd name="T17" fmla="*/ 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0" y="5"/>
                  </a:moveTo>
                  <a:cubicBezTo>
                    <a:pt x="0" y="248"/>
                    <a:pt x="0" y="248"/>
                    <a:pt x="0" y="248"/>
                  </a:cubicBezTo>
                  <a:cubicBezTo>
                    <a:pt x="0" y="250"/>
                    <a:pt x="2" y="252"/>
                    <a:pt x="5" y="252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8" y="252"/>
                    <a:pt x="290" y="250"/>
                    <a:pt x="290" y="248"/>
                  </a:cubicBezTo>
                  <a:cubicBezTo>
                    <a:pt x="290" y="5"/>
                    <a:pt x="290" y="5"/>
                    <a:pt x="290" y="5"/>
                  </a:cubicBezTo>
                  <a:cubicBezTo>
                    <a:pt x="290" y="2"/>
                    <a:pt x="288" y="0"/>
                    <a:pt x="28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6"/>
            <p:cNvSpPr>
              <a:spLocks noChangeArrowheads="1"/>
            </p:cNvSpPr>
            <p:nvPr userDrawn="1"/>
          </p:nvSpPr>
          <p:spPr bwMode="auto">
            <a:xfrm>
              <a:off x="6172200" y="2185988"/>
              <a:ext cx="77788" cy="1555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 userDrawn="1"/>
          </p:nvSpPr>
          <p:spPr bwMode="auto">
            <a:xfrm>
              <a:off x="5173662" y="2130425"/>
              <a:ext cx="1763713" cy="598488"/>
            </a:xfrm>
            <a:custGeom>
              <a:avLst/>
              <a:gdLst>
                <a:gd name="T0" fmla="*/ 1111 w 1111"/>
                <a:gd name="T1" fmla="*/ 377 h 377"/>
                <a:gd name="T2" fmla="*/ 1111 w 1111"/>
                <a:gd name="T3" fmla="*/ 0 h 377"/>
                <a:gd name="T4" fmla="*/ 0 w 1111"/>
                <a:gd name="T5" fmla="*/ 0 h 377"/>
                <a:gd name="T6" fmla="*/ 0 w 1111"/>
                <a:gd name="T7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1" h="377">
                  <a:moveTo>
                    <a:pt x="1111" y="377"/>
                  </a:moveTo>
                  <a:lnTo>
                    <a:pt x="1111" y="0"/>
                  </a:lnTo>
                  <a:lnTo>
                    <a:pt x="0" y="0"/>
                  </a:lnTo>
                  <a:lnTo>
                    <a:pt x="0" y="377"/>
                  </a:lnTo>
                </a:path>
              </a:pathLst>
            </a:cu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 userDrawn="1"/>
          </p:nvSpPr>
          <p:spPr bwMode="auto">
            <a:xfrm>
              <a:off x="5173662" y="3027363"/>
              <a:ext cx="1763713" cy="641350"/>
            </a:xfrm>
            <a:custGeom>
              <a:avLst/>
              <a:gdLst>
                <a:gd name="T0" fmla="*/ 0 w 1111"/>
                <a:gd name="T1" fmla="*/ 0 h 404"/>
                <a:gd name="T2" fmla="*/ 0 w 1111"/>
                <a:gd name="T3" fmla="*/ 404 h 404"/>
                <a:gd name="T4" fmla="*/ 1111 w 1111"/>
                <a:gd name="T5" fmla="*/ 404 h 404"/>
                <a:gd name="T6" fmla="*/ 1111 w 1111"/>
                <a:gd name="T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1" h="404">
                  <a:moveTo>
                    <a:pt x="0" y="0"/>
                  </a:moveTo>
                  <a:lnTo>
                    <a:pt x="0" y="404"/>
                  </a:lnTo>
                  <a:lnTo>
                    <a:pt x="1111" y="404"/>
                  </a:lnTo>
                  <a:lnTo>
                    <a:pt x="1111" y="0"/>
                  </a:lnTo>
                </a:path>
              </a:pathLst>
            </a:cu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Line 29"/>
            <p:cNvSpPr>
              <a:spLocks noChangeShapeType="1"/>
            </p:cNvSpPr>
            <p:nvPr userDrawn="1"/>
          </p:nvSpPr>
          <p:spPr bwMode="auto">
            <a:xfrm flipH="1">
              <a:off x="5635625" y="3540125"/>
              <a:ext cx="19050" cy="0"/>
            </a:xfrm>
            <a:prstGeom prst="line">
              <a:avLst/>
            </a:prstGeom>
            <a:noFill/>
            <a:ln w="476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Line 30"/>
            <p:cNvSpPr>
              <a:spLocks noChangeShapeType="1"/>
            </p:cNvSpPr>
            <p:nvPr userDrawn="1"/>
          </p:nvSpPr>
          <p:spPr bwMode="auto">
            <a:xfrm flipH="1">
              <a:off x="5380037" y="3540125"/>
              <a:ext cx="128588" cy="0"/>
            </a:xfrm>
            <a:prstGeom prst="line">
              <a:avLst/>
            </a:prstGeom>
            <a:noFill/>
            <a:ln w="476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Line 31"/>
            <p:cNvSpPr>
              <a:spLocks noChangeShapeType="1"/>
            </p:cNvSpPr>
            <p:nvPr userDrawn="1"/>
          </p:nvSpPr>
          <p:spPr bwMode="auto">
            <a:xfrm flipH="1">
              <a:off x="6773862" y="2295525"/>
              <a:ext cx="17463" cy="0"/>
            </a:xfrm>
            <a:prstGeom prst="line">
              <a:avLst/>
            </a:prstGeom>
            <a:noFill/>
            <a:ln w="476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Line 32"/>
            <p:cNvSpPr>
              <a:spLocks noChangeShapeType="1"/>
            </p:cNvSpPr>
            <p:nvPr userDrawn="1"/>
          </p:nvSpPr>
          <p:spPr bwMode="auto">
            <a:xfrm flipH="1">
              <a:off x="6518275" y="2295525"/>
              <a:ext cx="127000" cy="0"/>
            </a:xfrm>
            <a:prstGeom prst="line">
              <a:avLst/>
            </a:prstGeom>
            <a:noFill/>
            <a:ln w="47625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33"/>
            <p:cNvSpPr>
              <a:spLocks noChangeArrowheads="1"/>
            </p:cNvSpPr>
            <p:nvPr userDrawn="1"/>
          </p:nvSpPr>
          <p:spPr bwMode="auto">
            <a:xfrm>
              <a:off x="5903912" y="2130425"/>
              <a:ext cx="273050" cy="830263"/>
            </a:xfrm>
            <a:prstGeom prst="rect">
              <a:avLst/>
            </a:prstGeom>
            <a:solidFill>
              <a:srgbClr val="C9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34"/>
            <p:cNvSpPr>
              <a:spLocks noChangeArrowheads="1"/>
            </p:cNvSpPr>
            <p:nvPr userDrawn="1"/>
          </p:nvSpPr>
          <p:spPr bwMode="auto">
            <a:xfrm>
              <a:off x="5903912" y="2130425"/>
              <a:ext cx="66675" cy="8302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35"/>
            <p:cNvSpPr>
              <a:spLocks noChangeArrowheads="1"/>
            </p:cNvSpPr>
            <p:nvPr userDrawn="1"/>
          </p:nvSpPr>
          <p:spPr bwMode="auto">
            <a:xfrm>
              <a:off x="5903912" y="2130425"/>
              <a:ext cx="273050" cy="800100"/>
            </a:xfrm>
            <a:prstGeom prst="rect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36"/>
            <p:cNvSpPr>
              <a:spLocks noChangeArrowheads="1"/>
            </p:cNvSpPr>
            <p:nvPr userDrawn="1"/>
          </p:nvSpPr>
          <p:spPr bwMode="auto">
            <a:xfrm>
              <a:off x="5903912" y="2960688"/>
              <a:ext cx="273050" cy="781050"/>
            </a:xfrm>
            <a:prstGeom prst="rect">
              <a:avLst/>
            </a:prstGeom>
            <a:solidFill>
              <a:srgbClr val="C9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37"/>
            <p:cNvSpPr>
              <a:spLocks noChangeArrowheads="1"/>
            </p:cNvSpPr>
            <p:nvPr userDrawn="1"/>
          </p:nvSpPr>
          <p:spPr bwMode="auto">
            <a:xfrm>
              <a:off x="5903912" y="2960688"/>
              <a:ext cx="66675" cy="781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38"/>
            <p:cNvSpPr>
              <a:spLocks noChangeArrowheads="1"/>
            </p:cNvSpPr>
            <p:nvPr userDrawn="1"/>
          </p:nvSpPr>
          <p:spPr bwMode="auto">
            <a:xfrm>
              <a:off x="5903912" y="2960688"/>
              <a:ext cx="273050" cy="708025"/>
            </a:xfrm>
            <a:prstGeom prst="rect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 userDrawn="1"/>
          </p:nvSpPr>
          <p:spPr bwMode="auto">
            <a:xfrm>
              <a:off x="5119687" y="2551113"/>
              <a:ext cx="820738" cy="476250"/>
            </a:xfrm>
            <a:custGeom>
              <a:avLst/>
              <a:gdLst>
                <a:gd name="T0" fmla="*/ 41 w 135"/>
                <a:gd name="T1" fmla="*/ 1 h 78"/>
                <a:gd name="T2" fmla="*/ 14 w 135"/>
                <a:gd name="T3" fmla="*/ 20 h 78"/>
                <a:gd name="T4" fmla="*/ 0 w 135"/>
                <a:gd name="T5" fmla="*/ 47 h 78"/>
                <a:gd name="T6" fmla="*/ 133 w 135"/>
                <a:gd name="T7" fmla="*/ 78 h 78"/>
                <a:gd name="T8" fmla="*/ 135 w 135"/>
                <a:gd name="T9" fmla="*/ 59 h 78"/>
                <a:gd name="T10" fmla="*/ 41 w 135"/>
                <a:gd name="T1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78">
                  <a:moveTo>
                    <a:pt x="41" y="1"/>
                  </a:moveTo>
                  <a:cubicBezTo>
                    <a:pt x="29" y="2"/>
                    <a:pt x="19" y="9"/>
                    <a:pt x="14" y="2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1" y="11"/>
                    <a:pt x="133" y="78"/>
                    <a:pt x="133" y="78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59"/>
                    <a:pt x="83" y="0"/>
                    <a:pt x="41" y="1"/>
                  </a:cubicBez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 userDrawn="1"/>
          </p:nvSpPr>
          <p:spPr bwMode="auto">
            <a:xfrm>
              <a:off x="5119687" y="2551113"/>
              <a:ext cx="820738" cy="476250"/>
            </a:xfrm>
            <a:custGeom>
              <a:avLst/>
              <a:gdLst>
                <a:gd name="T0" fmla="*/ 41 w 135"/>
                <a:gd name="T1" fmla="*/ 1 h 78"/>
                <a:gd name="T2" fmla="*/ 14 w 135"/>
                <a:gd name="T3" fmla="*/ 20 h 78"/>
                <a:gd name="T4" fmla="*/ 0 w 135"/>
                <a:gd name="T5" fmla="*/ 47 h 78"/>
                <a:gd name="T6" fmla="*/ 2 w 135"/>
                <a:gd name="T7" fmla="*/ 46 h 78"/>
                <a:gd name="T8" fmla="*/ 10 w 135"/>
                <a:gd name="T9" fmla="*/ 29 h 78"/>
                <a:gd name="T10" fmla="*/ 38 w 135"/>
                <a:gd name="T11" fmla="*/ 10 h 78"/>
                <a:gd name="T12" fmla="*/ 132 w 135"/>
                <a:gd name="T13" fmla="*/ 69 h 78"/>
                <a:gd name="T14" fmla="*/ 131 w 135"/>
                <a:gd name="T15" fmla="*/ 77 h 78"/>
                <a:gd name="T16" fmla="*/ 133 w 135"/>
                <a:gd name="T17" fmla="*/ 78 h 78"/>
                <a:gd name="T18" fmla="*/ 135 w 135"/>
                <a:gd name="T19" fmla="*/ 59 h 78"/>
                <a:gd name="T20" fmla="*/ 41 w 135"/>
                <a:gd name="T2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78">
                  <a:moveTo>
                    <a:pt x="41" y="1"/>
                  </a:moveTo>
                  <a:cubicBezTo>
                    <a:pt x="29" y="2"/>
                    <a:pt x="19" y="9"/>
                    <a:pt x="14" y="2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6" y="18"/>
                    <a:pt x="26" y="11"/>
                    <a:pt x="38" y="10"/>
                  </a:cubicBezTo>
                  <a:cubicBezTo>
                    <a:pt x="79" y="9"/>
                    <a:pt x="132" y="69"/>
                    <a:pt x="132" y="69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2" y="78"/>
                    <a:pt x="133" y="78"/>
                    <a:pt x="133" y="78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59"/>
                    <a:pt x="83" y="0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5119687" y="2551113"/>
              <a:ext cx="820738" cy="476250"/>
            </a:xfrm>
            <a:custGeom>
              <a:avLst/>
              <a:gdLst>
                <a:gd name="T0" fmla="*/ 133 w 135"/>
                <a:gd name="T1" fmla="*/ 78 h 78"/>
                <a:gd name="T2" fmla="*/ 0 w 135"/>
                <a:gd name="T3" fmla="*/ 47 h 78"/>
                <a:gd name="T4" fmla="*/ 14 w 135"/>
                <a:gd name="T5" fmla="*/ 20 h 78"/>
                <a:gd name="T6" fmla="*/ 41 w 135"/>
                <a:gd name="T7" fmla="*/ 1 h 78"/>
                <a:gd name="T8" fmla="*/ 135 w 135"/>
                <a:gd name="T9" fmla="*/ 5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8">
                  <a:moveTo>
                    <a:pt x="133" y="78"/>
                  </a:moveTo>
                  <a:cubicBezTo>
                    <a:pt x="133" y="78"/>
                    <a:pt x="41" y="11"/>
                    <a:pt x="0" y="47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9" y="9"/>
                    <a:pt x="29" y="2"/>
                    <a:pt x="41" y="1"/>
                  </a:cubicBezTo>
                  <a:cubicBezTo>
                    <a:pt x="83" y="0"/>
                    <a:pt x="135" y="59"/>
                    <a:pt x="135" y="59"/>
                  </a:cubicBezTo>
                </a:path>
              </a:pathLst>
            </a:cu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5003800" y="2752725"/>
              <a:ext cx="923925" cy="457200"/>
            </a:xfrm>
            <a:custGeom>
              <a:avLst/>
              <a:gdLst>
                <a:gd name="T0" fmla="*/ 152 w 152"/>
                <a:gd name="T1" fmla="*/ 45 h 75"/>
                <a:gd name="T2" fmla="*/ 19 w 152"/>
                <a:gd name="T3" fmla="*/ 14 h 75"/>
                <a:gd name="T4" fmla="*/ 63 w 152"/>
                <a:gd name="T5" fmla="*/ 5 h 75"/>
                <a:gd name="T6" fmla="*/ 152 w 152"/>
                <a:gd name="T7" fmla="*/ 4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75">
                  <a:moveTo>
                    <a:pt x="152" y="45"/>
                  </a:moveTo>
                  <a:cubicBezTo>
                    <a:pt x="152" y="45"/>
                    <a:pt x="0" y="75"/>
                    <a:pt x="19" y="14"/>
                  </a:cubicBezTo>
                  <a:cubicBezTo>
                    <a:pt x="19" y="14"/>
                    <a:pt x="33" y="0"/>
                    <a:pt x="63" y="5"/>
                  </a:cubicBezTo>
                  <a:cubicBezTo>
                    <a:pt x="93" y="9"/>
                    <a:pt x="152" y="45"/>
                    <a:pt x="152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5003800" y="2752725"/>
              <a:ext cx="923925" cy="457200"/>
            </a:xfrm>
            <a:custGeom>
              <a:avLst/>
              <a:gdLst>
                <a:gd name="T0" fmla="*/ 152 w 152"/>
                <a:gd name="T1" fmla="*/ 45 h 75"/>
                <a:gd name="T2" fmla="*/ 19 w 152"/>
                <a:gd name="T3" fmla="*/ 14 h 75"/>
                <a:gd name="T4" fmla="*/ 63 w 152"/>
                <a:gd name="T5" fmla="*/ 5 h 75"/>
                <a:gd name="T6" fmla="*/ 152 w 152"/>
                <a:gd name="T7" fmla="*/ 4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75">
                  <a:moveTo>
                    <a:pt x="152" y="45"/>
                  </a:moveTo>
                  <a:cubicBezTo>
                    <a:pt x="152" y="45"/>
                    <a:pt x="0" y="75"/>
                    <a:pt x="19" y="14"/>
                  </a:cubicBezTo>
                  <a:cubicBezTo>
                    <a:pt x="19" y="14"/>
                    <a:pt x="33" y="0"/>
                    <a:pt x="63" y="5"/>
                  </a:cubicBezTo>
                  <a:cubicBezTo>
                    <a:pt x="93" y="9"/>
                    <a:pt x="152" y="45"/>
                    <a:pt x="152" y="45"/>
                  </a:cubicBezTo>
                  <a:close/>
                </a:path>
              </a:pathLst>
            </a:cu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4"/>
            <p:cNvSpPr/>
            <p:nvPr userDrawn="1"/>
          </p:nvSpPr>
          <p:spPr bwMode="auto">
            <a:xfrm>
              <a:off x="6172200" y="2551113"/>
              <a:ext cx="820738" cy="476250"/>
            </a:xfrm>
            <a:custGeom>
              <a:avLst/>
              <a:gdLst>
                <a:gd name="T0" fmla="*/ 94 w 135"/>
                <a:gd name="T1" fmla="*/ 1 h 78"/>
                <a:gd name="T2" fmla="*/ 121 w 135"/>
                <a:gd name="T3" fmla="*/ 20 h 78"/>
                <a:gd name="T4" fmla="*/ 135 w 135"/>
                <a:gd name="T5" fmla="*/ 47 h 78"/>
                <a:gd name="T6" fmla="*/ 2 w 135"/>
                <a:gd name="T7" fmla="*/ 78 h 78"/>
                <a:gd name="T8" fmla="*/ 0 w 135"/>
                <a:gd name="T9" fmla="*/ 59 h 78"/>
                <a:gd name="T10" fmla="*/ 94 w 135"/>
                <a:gd name="T1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78">
                  <a:moveTo>
                    <a:pt x="94" y="1"/>
                  </a:moveTo>
                  <a:cubicBezTo>
                    <a:pt x="106" y="2"/>
                    <a:pt x="116" y="9"/>
                    <a:pt x="121" y="20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94" y="11"/>
                    <a:pt x="2" y="78"/>
                    <a:pt x="2" y="7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52" y="0"/>
                    <a:pt x="94" y="1"/>
                  </a:cubicBez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5"/>
            <p:cNvSpPr/>
            <p:nvPr userDrawn="1"/>
          </p:nvSpPr>
          <p:spPr bwMode="auto">
            <a:xfrm>
              <a:off x="6172200" y="2551113"/>
              <a:ext cx="820738" cy="476250"/>
            </a:xfrm>
            <a:custGeom>
              <a:avLst/>
              <a:gdLst>
                <a:gd name="T0" fmla="*/ 94 w 135"/>
                <a:gd name="T1" fmla="*/ 1 h 78"/>
                <a:gd name="T2" fmla="*/ 121 w 135"/>
                <a:gd name="T3" fmla="*/ 20 h 78"/>
                <a:gd name="T4" fmla="*/ 135 w 135"/>
                <a:gd name="T5" fmla="*/ 47 h 78"/>
                <a:gd name="T6" fmla="*/ 133 w 135"/>
                <a:gd name="T7" fmla="*/ 46 h 78"/>
                <a:gd name="T8" fmla="*/ 125 w 135"/>
                <a:gd name="T9" fmla="*/ 29 h 78"/>
                <a:gd name="T10" fmla="*/ 97 w 135"/>
                <a:gd name="T11" fmla="*/ 10 h 78"/>
                <a:gd name="T12" fmla="*/ 3 w 135"/>
                <a:gd name="T13" fmla="*/ 69 h 78"/>
                <a:gd name="T14" fmla="*/ 4 w 135"/>
                <a:gd name="T15" fmla="*/ 77 h 78"/>
                <a:gd name="T16" fmla="*/ 2 w 135"/>
                <a:gd name="T17" fmla="*/ 78 h 78"/>
                <a:gd name="T18" fmla="*/ 0 w 135"/>
                <a:gd name="T19" fmla="*/ 59 h 78"/>
                <a:gd name="T20" fmla="*/ 94 w 135"/>
                <a:gd name="T2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78">
                  <a:moveTo>
                    <a:pt x="94" y="1"/>
                  </a:moveTo>
                  <a:cubicBezTo>
                    <a:pt x="106" y="2"/>
                    <a:pt x="116" y="9"/>
                    <a:pt x="121" y="20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4" y="46"/>
                    <a:pt x="134" y="46"/>
                    <a:pt x="133" y="46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19" y="18"/>
                    <a:pt x="109" y="11"/>
                    <a:pt x="97" y="10"/>
                  </a:cubicBezTo>
                  <a:cubicBezTo>
                    <a:pt x="56" y="9"/>
                    <a:pt x="3" y="69"/>
                    <a:pt x="3" y="6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3" y="78"/>
                    <a:pt x="2" y="78"/>
                    <a:pt x="2" y="7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52" y="0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6"/>
            <p:cNvSpPr/>
            <p:nvPr userDrawn="1"/>
          </p:nvSpPr>
          <p:spPr bwMode="auto">
            <a:xfrm>
              <a:off x="6172200" y="2551113"/>
              <a:ext cx="820738" cy="476250"/>
            </a:xfrm>
            <a:custGeom>
              <a:avLst/>
              <a:gdLst>
                <a:gd name="T0" fmla="*/ 2 w 135"/>
                <a:gd name="T1" fmla="*/ 78 h 78"/>
                <a:gd name="T2" fmla="*/ 135 w 135"/>
                <a:gd name="T3" fmla="*/ 47 h 78"/>
                <a:gd name="T4" fmla="*/ 121 w 135"/>
                <a:gd name="T5" fmla="*/ 20 h 78"/>
                <a:gd name="T6" fmla="*/ 94 w 135"/>
                <a:gd name="T7" fmla="*/ 1 h 78"/>
                <a:gd name="T8" fmla="*/ 0 w 135"/>
                <a:gd name="T9" fmla="*/ 5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78">
                  <a:moveTo>
                    <a:pt x="2" y="78"/>
                  </a:moveTo>
                  <a:cubicBezTo>
                    <a:pt x="2" y="78"/>
                    <a:pt x="94" y="11"/>
                    <a:pt x="135" y="47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16" y="9"/>
                    <a:pt x="106" y="2"/>
                    <a:pt x="94" y="1"/>
                  </a:cubicBezTo>
                  <a:cubicBezTo>
                    <a:pt x="52" y="0"/>
                    <a:pt x="0" y="59"/>
                    <a:pt x="0" y="59"/>
                  </a:cubicBezTo>
                </a:path>
              </a:pathLst>
            </a:cu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7"/>
            <p:cNvSpPr/>
            <p:nvPr userDrawn="1"/>
          </p:nvSpPr>
          <p:spPr bwMode="auto">
            <a:xfrm>
              <a:off x="6183312" y="2752725"/>
              <a:ext cx="925513" cy="457200"/>
            </a:xfrm>
            <a:custGeom>
              <a:avLst/>
              <a:gdLst>
                <a:gd name="T0" fmla="*/ 0 w 152"/>
                <a:gd name="T1" fmla="*/ 45 h 75"/>
                <a:gd name="T2" fmla="*/ 133 w 152"/>
                <a:gd name="T3" fmla="*/ 14 h 75"/>
                <a:gd name="T4" fmla="*/ 89 w 152"/>
                <a:gd name="T5" fmla="*/ 5 h 75"/>
                <a:gd name="T6" fmla="*/ 0 w 152"/>
                <a:gd name="T7" fmla="*/ 4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75">
                  <a:moveTo>
                    <a:pt x="0" y="45"/>
                  </a:moveTo>
                  <a:cubicBezTo>
                    <a:pt x="0" y="45"/>
                    <a:pt x="152" y="75"/>
                    <a:pt x="133" y="14"/>
                  </a:cubicBezTo>
                  <a:cubicBezTo>
                    <a:pt x="133" y="14"/>
                    <a:pt x="119" y="0"/>
                    <a:pt x="89" y="5"/>
                  </a:cubicBezTo>
                  <a:cubicBezTo>
                    <a:pt x="59" y="9"/>
                    <a:pt x="0" y="45"/>
                    <a:pt x="0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8"/>
            <p:cNvSpPr/>
            <p:nvPr userDrawn="1"/>
          </p:nvSpPr>
          <p:spPr bwMode="auto">
            <a:xfrm>
              <a:off x="6183312" y="2752725"/>
              <a:ext cx="925513" cy="457200"/>
            </a:xfrm>
            <a:custGeom>
              <a:avLst/>
              <a:gdLst>
                <a:gd name="T0" fmla="*/ 0 w 152"/>
                <a:gd name="T1" fmla="*/ 45 h 75"/>
                <a:gd name="T2" fmla="*/ 133 w 152"/>
                <a:gd name="T3" fmla="*/ 14 h 75"/>
                <a:gd name="T4" fmla="*/ 89 w 152"/>
                <a:gd name="T5" fmla="*/ 5 h 75"/>
                <a:gd name="T6" fmla="*/ 0 w 152"/>
                <a:gd name="T7" fmla="*/ 4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75">
                  <a:moveTo>
                    <a:pt x="0" y="45"/>
                  </a:moveTo>
                  <a:cubicBezTo>
                    <a:pt x="0" y="45"/>
                    <a:pt x="152" y="75"/>
                    <a:pt x="133" y="14"/>
                  </a:cubicBezTo>
                  <a:cubicBezTo>
                    <a:pt x="133" y="14"/>
                    <a:pt x="119" y="0"/>
                    <a:pt x="89" y="5"/>
                  </a:cubicBezTo>
                  <a:cubicBezTo>
                    <a:pt x="59" y="9"/>
                    <a:pt x="0" y="45"/>
                    <a:pt x="0" y="45"/>
                  </a:cubicBezTo>
                  <a:close/>
                </a:path>
              </a:pathLst>
            </a:cu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49"/>
            <p:cNvSpPr>
              <a:spLocks noChangeArrowheads="1"/>
            </p:cNvSpPr>
            <p:nvPr userDrawn="1"/>
          </p:nvSpPr>
          <p:spPr bwMode="auto">
            <a:xfrm>
              <a:off x="5927725" y="2851150"/>
              <a:ext cx="249238" cy="219075"/>
            </a:xfrm>
            <a:prstGeom prst="ellipse">
              <a:avLst/>
            </a:prstGeom>
            <a:solidFill>
              <a:srgbClr val="C9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0"/>
            <p:cNvSpPr/>
            <p:nvPr userDrawn="1"/>
          </p:nvSpPr>
          <p:spPr bwMode="auto">
            <a:xfrm>
              <a:off x="5927725" y="2851150"/>
              <a:ext cx="152400" cy="219075"/>
            </a:xfrm>
            <a:custGeom>
              <a:avLst/>
              <a:gdLst>
                <a:gd name="T0" fmla="*/ 9 w 25"/>
                <a:gd name="T1" fmla="*/ 20 h 36"/>
                <a:gd name="T2" fmla="*/ 25 w 25"/>
                <a:gd name="T3" fmla="*/ 1 h 36"/>
                <a:gd name="T4" fmla="*/ 21 w 25"/>
                <a:gd name="T5" fmla="*/ 0 h 36"/>
                <a:gd name="T6" fmla="*/ 0 w 25"/>
                <a:gd name="T7" fmla="*/ 20 h 36"/>
                <a:gd name="T8" fmla="*/ 21 w 25"/>
                <a:gd name="T9" fmla="*/ 36 h 36"/>
                <a:gd name="T10" fmla="*/ 25 w 25"/>
                <a:gd name="T11" fmla="*/ 36 h 36"/>
                <a:gd name="T12" fmla="*/ 9 w 25"/>
                <a:gd name="T13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6">
                  <a:moveTo>
                    <a:pt x="9" y="20"/>
                  </a:moveTo>
                  <a:cubicBezTo>
                    <a:pt x="9" y="10"/>
                    <a:pt x="16" y="3"/>
                    <a:pt x="25" y="1"/>
                  </a:cubicBezTo>
                  <a:cubicBezTo>
                    <a:pt x="24" y="0"/>
                    <a:pt x="2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6"/>
                    <a:pt x="21" y="36"/>
                  </a:cubicBezTo>
                  <a:cubicBezTo>
                    <a:pt x="22" y="36"/>
                    <a:pt x="24" y="36"/>
                    <a:pt x="25" y="36"/>
                  </a:cubicBezTo>
                  <a:cubicBezTo>
                    <a:pt x="16" y="34"/>
                    <a:pt x="9" y="29"/>
                    <a:pt x="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51"/>
            <p:cNvSpPr>
              <a:spLocks noChangeArrowheads="1"/>
            </p:cNvSpPr>
            <p:nvPr userDrawn="1"/>
          </p:nvSpPr>
          <p:spPr bwMode="auto">
            <a:xfrm>
              <a:off x="5927725" y="2851150"/>
              <a:ext cx="249238" cy="219075"/>
            </a:xfrm>
            <a:prstGeom prst="ellips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Line 52"/>
            <p:cNvSpPr>
              <a:spLocks noChangeShapeType="1"/>
            </p:cNvSpPr>
            <p:nvPr userDrawn="1"/>
          </p:nvSpPr>
          <p:spPr bwMode="auto">
            <a:xfrm>
              <a:off x="7772400" y="3082925"/>
              <a:ext cx="339725" cy="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Line 53"/>
            <p:cNvSpPr>
              <a:spLocks noChangeShapeType="1"/>
            </p:cNvSpPr>
            <p:nvPr userDrawn="1"/>
          </p:nvSpPr>
          <p:spPr bwMode="auto">
            <a:xfrm>
              <a:off x="7265987" y="3082925"/>
              <a:ext cx="384175" cy="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Line 54"/>
            <p:cNvSpPr>
              <a:spLocks noChangeShapeType="1"/>
            </p:cNvSpPr>
            <p:nvPr userDrawn="1"/>
          </p:nvSpPr>
          <p:spPr bwMode="auto">
            <a:xfrm>
              <a:off x="8197850" y="3082925"/>
              <a:ext cx="73025" cy="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Line 55"/>
            <p:cNvSpPr>
              <a:spLocks noChangeShapeType="1"/>
            </p:cNvSpPr>
            <p:nvPr userDrawn="1"/>
          </p:nvSpPr>
          <p:spPr bwMode="auto">
            <a:xfrm flipV="1">
              <a:off x="7242175" y="2344738"/>
              <a:ext cx="268288" cy="13335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Line 56"/>
            <p:cNvSpPr>
              <a:spLocks noChangeShapeType="1"/>
            </p:cNvSpPr>
            <p:nvPr userDrawn="1"/>
          </p:nvSpPr>
          <p:spPr bwMode="auto">
            <a:xfrm flipV="1">
              <a:off x="7667625" y="2074863"/>
              <a:ext cx="334963" cy="17780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Line 57"/>
            <p:cNvSpPr>
              <a:spLocks noChangeShapeType="1"/>
            </p:cNvSpPr>
            <p:nvPr userDrawn="1"/>
          </p:nvSpPr>
          <p:spPr bwMode="auto">
            <a:xfrm flipV="1">
              <a:off x="8088312" y="1995488"/>
              <a:ext cx="66675" cy="3810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Line 58"/>
            <p:cNvSpPr>
              <a:spLocks noChangeShapeType="1"/>
            </p:cNvSpPr>
            <p:nvPr userDrawn="1"/>
          </p:nvSpPr>
          <p:spPr bwMode="auto">
            <a:xfrm flipH="1">
              <a:off x="7265987" y="2746375"/>
              <a:ext cx="719138" cy="122238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Line 59"/>
            <p:cNvSpPr>
              <a:spLocks noChangeShapeType="1"/>
            </p:cNvSpPr>
            <p:nvPr userDrawn="1"/>
          </p:nvSpPr>
          <p:spPr bwMode="auto">
            <a:xfrm flipH="1">
              <a:off x="8124825" y="2667000"/>
              <a:ext cx="219075" cy="49213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2" name="Line 60"/>
            <p:cNvSpPr>
              <a:spLocks noChangeShapeType="1"/>
            </p:cNvSpPr>
            <p:nvPr userDrawn="1"/>
          </p:nvSpPr>
          <p:spPr bwMode="auto">
            <a:xfrm flipH="1">
              <a:off x="7218362" y="1843088"/>
              <a:ext cx="481013" cy="427038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3" name="Line 61"/>
            <p:cNvSpPr>
              <a:spLocks noChangeShapeType="1"/>
            </p:cNvSpPr>
            <p:nvPr userDrawn="1"/>
          </p:nvSpPr>
          <p:spPr bwMode="auto">
            <a:xfrm flipH="1">
              <a:off x="7820025" y="1563688"/>
              <a:ext cx="188913" cy="169863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4" name="Line 62"/>
            <p:cNvSpPr>
              <a:spLocks noChangeShapeType="1"/>
            </p:cNvSpPr>
            <p:nvPr userDrawn="1"/>
          </p:nvSpPr>
          <p:spPr bwMode="auto">
            <a:xfrm flipV="1">
              <a:off x="7265987" y="2544763"/>
              <a:ext cx="450850" cy="153988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5" name="Line 63"/>
            <p:cNvSpPr>
              <a:spLocks noChangeShapeType="1"/>
            </p:cNvSpPr>
            <p:nvPr userDrawn="1"/>
          </p:nvSpPr>
          <p:spPr bwMode="auto">
            <a:xfrm flipV="1">
              <a:off x="7862887" y="2239963"/>
              <a:ext cx="523875" cy="238125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6" name="Line 64"/>
            <p:cNvSpPr>
              <a:spLocks noChangeShapeType="1"/>
            </p:cNvSpPr>
            <p:nvPr userDrawn="1"/>
          </p:nvSpPr>
          <p:spPr bwMode="auto">
            <a:xfrm flipH="1" flipV="1">
              <a:off x="7265987" y="3295650"/>
              <a:ext cx="719138" cy="122238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7" name="Line 65"/>
            <p:cNvSpPr>
              <a:spLocks noChangeShapeType="1"/>
            </p:cNvSpPr>
            <p:nvPr userDrawn="1"/>
          </p:nvSpPr>
          <p:spPr bwMode="auto">
            <a:xfrm flipH="1" flipV="1">
              <a:off x="8124825" y="3448050"/>
              <a:ext cx="219075" cy="49213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8" name="Line 66"/>
            <p:cNvSpPr>
              <a:spLocks noChangeShapeType="1"/>
            </p:cNvSpPr>
            <p:nvPr userDrawn="1"/>
          </p:nvSpPr>
          <p:spPr bwMode="auto">
            <a:xfrm>
              <a:off x="7265987" y="3460750"/>
              <a:ext cx="450850" cy="15875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9" name="Line 67"/>
            <p:cNvSpPr>
              <a:spLocks noChangeShapeType="1"/>
            </p:cNvSpPr>
            <p:nvPr userDrawn="1"/>
          </p:nvSpPr>
          <p:spPr bwMode="auto">
            <a:xfrm>
              <a:off x="7862887" y="3679825"/>
              <a:ext cx="523875" cy="19050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0" name="Line 68"/>
            <p:cNvSpPr>
              <a:spLocks noChangeShapeType="1"/>
            </p:cNvSpPr>
            <p:nvPr userDrawn="1"/>
          </p:nvSpPr>
          <p:spPr bwMode="auto">
            <a:xfrm flipH="1">
              <a:off x="4011612" y="3082925"/>
              <a:ext cx="341313" cy="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3" name="Line 69"/>
            <p:cNvSpPr>
              <a:spLocks noChangeShapeType="1"/>
            </p:cNvSpPr>
            <p:nvPr userDrawn="1"/>
          </p:nvSpPr>
          <p:spPr bwMode="auto">
            <a:xfrm flipH="1">
              <a:off x="4473575" y="3082925"/>
              <a:ext cx="384175" cy="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4" name="Line 70"/>
            <p:cNvSpPr>
              <a:spLocks noChangeShapeType="1"/>
            </p:cNvSpPr>
            <p:nvPr userDrawn="1"/>
          </p:nvSpPr>
          <p:spPr bwMode="auto">
            <a:xfrm flipH="1">
              <a:off x="3852862" y="3082925"/>
              <a:ext cx="73025" cy="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5" name="Line 71"/>
            <p:cNvSpPr>
              <a:spLocks noChangeShapeType="1"/>
            </p:cNvSpPr>
            <p:nvPr userDrawn="1"/>
          </p:nvSpPr>
          <p:spPr bwMode="auto">
            <a:xfrm flipH="1" flipV="1">
              <a:off x="4613275" y="2344738"/>
              <a:ext cx="268288" cy="13335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6" name="Line 72"/>
            <p:cNvSpPr>
              <a:spLocks noChangeShapeType="1"/>
            </p:cNvSpPr>
            <p:nvPr userDrawn="1"/>
          </p:nvSpPr>
          <p:spPr bwMode="auto">
            <a:xfrm flipH="1" flipV="1">
              <a:off x="4121150" y="2074863"/>
              <a:ext cx="328613" cy="17780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7" name="Line 73"/>
            <p:cNvSpPr>
              <a:spLocks noChangeShapeType="1"/>
            </p:cNvSpPr>
            <p:nvPr userDrawn="1"/>
          </p:nvSpPr>
          <p:spPr bwMode="auto">
            <a:xfrm flipH="1" flipV="1">
              <a:off x="3962400" y="1995488"/>
              <a:ext cx="73025" cy="3810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8" name="Line 74"/>
            <p:cNvSpPr>
              <a:spLocks noChangeShapeType="1"/>
            </p:cNvSpPr>
            <p:nvPr userDrawn="1"/>
          </p:nvSpPr>
          <p:spPr bwMode="auto">
            <a:xfrm>
              <a:off x="4133850" y="2746375"/>
              <a:ext cx="723900" cy="122238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9" name="Line 75"/>
            <p:cNvSpPr>
              <a:spLocks noChangeShapeType="1"/>
            </p:cNvSpPr>
            <p:nvPr userDrawn="1"/>
          </p:nvSpPr>
          <p:spPr bwMode="auto">
            <a:xfrm>
              <a:off x="3779837" y="2667000"/>
              <a:ext cx="212725" cy="49213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0" name="Line 76"/>
            <p:cNvSpPr>
              <a:spLocks noChangeShapeType="1"/>
            </p:cNvSpPr>
            <p:nvPr userDrawn="1"/>
          </p:nvSpPr>
          <p:spPr bwMode="auto">
            <a:xfrm>
              <a:off x="4425950" y="1843088"/>
              <a:ext cx="474663" cy="427038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1" name="Line 77"/>
            <p:cNvSpPr>
              <a:spLocks noChangeShapeType="1"/>
            </p:cNvSpPr>
            <p:nvPr userDrawn="1"/>
          </p:nvSpPr>
          <p:spPr bwMode="auto">
            <a:xfrm>
              <a:off x="4114800" y="1563688"/>
              <a:ext cx="188913" cy="169863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2" name="Line 78"/>
            <p:cNvSpPr>
              <a:spLocks noChangeShapeType="1"/>
            </p:cNvSpPr>
            <p:nvPr userDrawn="1"/>
          </p:nvSpPr>
          <p:spPr bwMode="auto">
            <a:xfrm flipH="1" flipV="1">
              <a:off x="4400550" y="2544763"/>
              <a:ext cx="457200" cy="153988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3" name="Line 79"/>
            <p:cNvSpPr>
              <a:spLocks noChangeShapeType="1"/>
            </p:cNvSpPr>
            <p:nvPr userDrawn="1"/>
          </p:nvSpPr>
          <p:spPr bwMode="auto">
            <a:xfrm flipH="1" flipV="1">
              <a:off x="3732212" y="2239963"/>
              <a:ext cx="528638" cy="238125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4" name="Line 80"/>
            <p:cNvSpPr>
              <a:spLocks noChangeShapeType="1"/>
            </p:cNvSpPr>
            <p:nvPr userDrawn="1"/>
          </p:nvSpPr>
          <p:spPr bwMode="auto">
            <a:xfrm flipV="1">
              <a:off x="4133850" y="3295650"/>
              <a:ext cx="723900" cy="122238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5" name="Line 81"/>
            <p:cNvSpPr>
              <a:spLocks noChangeShapeType="1"/>
            </p:cNvSpPr>
            <p:nvPr userDrawn="1"/>
          </p:nvSpPr>
          <p:spPr bwMode="auto">
            <a:xfrm flipV="1">
              <a:off x="3779837" y="3448050"/>
              <a:ext cx="212725" cy="49213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6" name="Line 82"/>
            <p:cNvSpPr>
              <a:spLocks noChangeShapeType="1"/>
            </p:cNvSpPr>
            <p:nvPr userDrawn="1"/>
          </p:nvSpPr>
          <p:spPr bwMode="auto">
            <a:xfrm flipH="1">
              <a:off x="4400550" y="3460750"/>
              <a:ext cx="457200" cy="15875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7" name="Line 83"/>
            <p:cNvSpPr>
              <a:spLocks noChangeShapeType="1"/>
            </p:cNvSpPr>
            <p:nvPr userDrawn="1"/>
          </p:nvSpPr>
          <p:spPr bwMode="auto">
            <a:xfrm flipH="1">
              <a:off x="3732212" y="3679825"/>
              <a:ext cx="528638" cy="190500"/>
            </a:xfrm>
            <a:prstGeom prst="line">
              <a:avLst/>
            </a:prstGeom>
            <a:noFill/>
            <a:ln w="47625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8" name="Oval 84"/>
            <p:cNvSpPr>
              <a:spLocks noChangeArrowheads="1"/>
            </p:cNvSpPr>
            <p:nvPr userDrawn="1"/>
          </p:nvSpPr>
          <p:spPr bwMode="auto">
            <a:xfrm>
              <a:off x="8270875" y="1868488"/>
              <a:ext cx="188913" cy="188913"/>
            </a:xfrm>
            <a:prstGeom prst="ellipse">
              <a:avLst/>
            </a:pr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9" name="Freeform 85"/>
            <p:cNvSpPr/>
            <p:nvPr userDrawn="1"/>
          </p:nvSpPr>
          <p:spPr bwMode="auto">
            <a:xfrm>
              <a:off x="8221662" y="1733550"/>
              <a:ext cx="212725" cy="214313"/>
            </a:xfrm>
            <a:custGeom>
              <a:avLst/>
              <a:gdLst>
                <a:gd name="T0" fmla="*/ 27 w 35"/>
                <a:gd name="T1" fmla="*/ 32 h 35"/>
                <a:gd name="T2" fmla="*/ 18 w 35"/>
                <a:gd name="T3" fmla="*/ 35 h 35"/>
                <a:gd name="T4" fmla="*/ 0 w 35"/>
                <a:gd name="T5" fmla="*/ 17 h 35"/>
                <a:gd name="T6" fmla="*/ 18 w 35"/>
                <a:gd name="T7" fmla="*/ 0 h 35"/>
                <a:gd name="T8" fmla="*/ 35 w 35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7" y="32"/>
                  </a:moveTo>
                  <a:cubicBezTo>
                    <a:pt x="24" y="34"/>
                    <a:pt x="21" y="35"/>
                    <a:pt x="18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8" y="0"/>
                    <a:pt x="35" y="7"/>
                    <a:pt x="35" y="17"/>
                  </a:cubicBezTo>
                </a:path>
              </a:pathLst>
            </a:custGeom>
            <a:noFill/>
            <a:ln w="23813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0" name="Oval 86"/>
            <p:cNvSpPr>
              <a:spLocks noChangeArrowheads="1"/>
            </p:cNvSpPr>
            <p:nvPr userDrawn="1"/>
          </p:nvSpPr>
          <p:spPr bwMode="auto">
            <a:xfrm>
              <a:off x="6026150" y="1130300"/>
              <a:ext cx="249238" cy="242888"/>
            </a:xfrm>
            <a:prstGeom prst="ellipse">
              <a:avLst/>
            </a:pr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1" name="Freeform 87"/>
            <p:cNvSpPr/>
            <p:nvPr userDrawn="1"/>
          </p:nvSpPr>
          <p:spPr bwMode="auto">
            <a:xfrm>
              <a:off x="6172200" y="1062038"/>
              <a:ext cx="285750" cy="287338"/>
            </a:xfrm>
            <a:custGeom>
              <a:avLst/>
              <a:gdLst>
                <a:gd name="T0" fmla="*/ 3 w 47"/>
                <a:gd name="T1" fmla="*/ 35 h 47"/>
                <a:gd name="T2" fmla="*/ 0 w 47"/>
                <a:gd name="T3" fmla="*/ 24 h 47"/>
                <a:gd name="T4" fmla="*/ 23 w 47"/>
                <a:gd name="T5" fmla="*/ 0 h 47"/>
                <a:gd name="T6" fmla="*/ 47 w 47"/>
                <a:gd name="T7" fmla="*/ 24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3" y="35"/>
                  </a:moveTo>
                  <a:cubicBezTo>
                    <a:pt x="1" y="32"/>
                    <a:pt x="0" y="28"/>
                    <a:pt x="0" y="24"/>
                  </a:cubicBezTo>
                  <a:cubicBezTo>
                    <a:pt x="0" y="11"/>
                    <a:pt x="11" y="0"/>
                    <a:pt x="23" y="0"/>
                  </a:cubicBezTo>
                  <a:cubicBezTo>
                    <a:pt x="36" y="0"/>
                    <a:pt x="47" y="11"/>
                    <a:pt x="47" y="24"/>
                  </a:cubicBezTo>
                  <a:cubicBezTo>
                    <a:pt x="47" y="37"/>
                    <a:pt x="36" y="47"/>
                    <a:pt x="23" y="47"/>
                  </a:cubicBezTo>
                </a:path>
              </a:pathLst>
            </a:custGeom>
            <a:noFill/>
            <a:ln w="23813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6" name="Freeform 92"/>
            <p:cNvSpPr/>
            <p:nvPr userDrawn="1"/>
          </p:nvSpPr>
          <p:spPr bwMode="auto">
            <a:xfrm>
              <a:off x="4875212" y="1154113"/>
              <a:ext cx="292100" cy="298450"/>
            </a:xfrm>
            <a:custGeom>
              <a:avLst/>
              <a:gdLst>
                <a:gd name="T0" fmla="*/ 48 w 48"/>
                <a:gd name="T1" fmla="*/ 25 h 49"/>
                <a:gd name="T2" fmla="*/ 28 w 48"/>
                <a:gd name="T3" fmla="*/ 21 h 49"/>
                <a:gd name="T4" fmla="*/ 24 w 48"/>
                <a:gd name="T5" fmla="*/ 0 h 49"/>
                <a:gd name="T6" fmla="*/ 20 w 48"/>
                <a:gd name="T7" fmla="*/ 21 h 49"/>
                <a:gd name="T8" fmla="*/ 0 w 48"/>
                <a:gd name="T9" fmla="*/ 25 h 49"/>
                <a:gd name="T10" fmla="*/ 20 w 48"/>
                <a:gd name="T11" fmla="*/ 28 h 49"/>
                <a:gd name="T12" fmla="*/ 24 w 48"/>
                <a:gd name="T13" fmla="*/ 49 h 49"/>
                <a:gd name="T14" fmla="*/ 28 w 48"/>
                <a:gd name="T15" fmla="*/ 28 h 49"/>
                <a:gd name="T16" fmla="*/ 48 w 48"/>
                <a:gd name="T1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9">
                  <a:moveTo>
                    <a:pt x="48" y="25"/>
                  </a:moveTo>
                  <a:cubicBezTo>
                    <a:pt x="48" y="23"/>
                    <a:pt x="39" y="21"/>
                    <a:pt x="28" y="21"/>
                  </a:cubicBezTo>
                  <a:cubicBezTo>
                    <a:pt x="28" y="9"/>
                    <a:pt x="26" y="0"/>
                    <a:pt x="24" y="0"/>
                  </a:cubicBezTo>
                  <a:cubicBezTo>
                    <a:pt x="22" y="0"/>
                    <a:pt x="21" y="9"/>
                    <a:pt x="20" y="21"/>
                  </a:cubicBezTo>
                  <a:cubicBezTo>
                    <a:pt x="9" y="21"/>
                    <a:pt x="0" y="23"/>
                    <a:pt x="0" y="25"/>
                  </a:cubicBezTo>
                  <a:cubicBezTo>
                    <a:pt x="0" y="27"/>
                    <a:pt x="9" y="28"/>
                    <a:pt x="20" y="28"/>
                  </a:cubicBezTo>
                  <a:cubicBezTo>
                    <a:pt x="21" y="40"/>
                    <a:pt x="22" y="49"/>
                    <a:pt x="24" y="49"/>
                  </a:cubicBezTo>
                  <a:cubicBezTo>
                    <a:pt x="26" y="49"/>
                    <a:pt x="28" y="40"/>
                    <a:pt x="28" y="28"/>
                  </a:cubicBezTo>
                  <a:cubicBezTo>
                    <a:pt x="39" y="28"/>
                    <a:pt x="48" y="27"/>
                    <a:pt x="48" y="25"/>
                  </a:cubicBez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7" name="Freeform 93"/>
            <p:cNvSpPr/>
            <p:nvPr userDrawn="1"/>
          </p:nvSpPr>
          <p:spPr bwMode="auto">
            <a:xfrm>
              <a:off x="7437437" y="1441450"/>
              <a:ext cx="193675" cy="195263"/>
            </a:xfrm>
            <a:custGeom>
              <a:avLst/>
              <a:gdLst>
                <a:gd name="T0" fmla="*/ 32 w 32"/>
                <a:gd name="T1" fmla="*/ 16 h 32"/>
                <a:gd name="T2" fmla="*/ 18 w 32"/>
                <a:gd name="T3" fmla="*/ 13 h 32"/>
                <a:gd name="T4" fmla="*/ 16 w 32"/>
                <a:gd name="T5" fmla="*/ 0 h 32"/>
                <a:gd name="T6" fmla="*/ 13 w 32"/>
                <a:gd name="T7" fmla="*/ 13 h 32"/>
                <a:gd name="T8" fmla="*/ 0 w 32"/>
                <a:gd name="T9" fmla="*/ 16 h 32"/>
                <a:gd name="T10" fmla="*/ 13 w 32"/>
                <a:gd name="T11" fmla="*/ 18 h 32"/>
                <a:gd name="T12" fmla="*/ 16 w 32"/>
                <a:gd name="T13" fmla="*/ 32 h 32"/>
                <a:gd name="T14" fmla="*/ 18 w 32"/>
                <a:gd name="T15" fmla="*/ 18 h 32"/>
                <a:gd name="T16" fmla="*/ 32 w 32"/>
                <a:gd name="T1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cubicBezTo>
                    <a:pt x="32" y="14"/>
                    <a:pt x="26" y="13"/>
                    <a:pt x="18" y="13"/>
                  </a:cubicBezTo>
                  <a:cubicBezTo>
                    <a:pt x="18" y="6"/>
                    <a:pt x="17" y="0"/>
                    <a:pt x="16" y="0"/>
                  </a:cubicBezTo>
                  <a:cubicBezTo>
                    <a:pt x="15" y="0"/>
                    <a:pt x="14" y="6"/>
                    <a:pt x="13" y="13"/>
                  </a:cubicBezTo>
                  <a:cubicBezTo>
                    <a:pt x="6" y="13"/>
                    <a:pt x="0" y="14"/>
                    <a:pt x="0" y="16"/>
                  </a:cubicBezTo>
                  <a:cubicBezTo>
                    <a:pt x="0" y="17"/>
                    <a:pt x="6" y="18"/>
                    <a:pt x="13" y="18"/>
                  </a:cubicBezTo>
                  <a:cubicBezTo>
                    <a:pt x="14" y="26"/>
                    <a:pt x="15" y="32"/>
                    <a:pt x="16" y="32"/>
                  </a:cubicBezTo>
                  <a:cubicBezTo>
                    <a:pt x="17" y="32"/>
                    <a:pt x="18" y="26"/>
                    <a:pt x="18" y="18"/>
                  </a:cubicBezTo>
                  <a:cubicBezTo>
                    <a:pt x="26" y="18"/>
                    <a:pt x="32" y="17"/>
                    <a:pt x="32" y="16"/>
                  </a:cubicBez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8" name="Freeform 94"/>
            <p:cNvSpPr/>
            <p:nvPr userDrawn="1"/>
          </p:nvSpPr>
          <p:spPr bwMode="auto">
            <a:xfrm>
              <a:off x="7978775" y="3417888"/>
              <a:ext cx="193675" cy="195263"/>
            </a:xfrm>
            <a:custGeom>
              <a:avLst/>
              <a:gdLst>
                <a:gd name="T0" fmla="*/ 32 w 32"/>
                <a:gd name="T1" fmla="*/ 16 h 32"/>
                <a:gd name="T2" fmla="*/ 18 w 32"/>
                <a:gd name="T3" fmla="*/ 14 h 32"/>
                <a:gd name="T4" fmla="*/ 16 w 32"/>
                <a:gd name="T5" fmla="*/ 0 h 32"/>
                <a:gd name="T6" fmla="*/ 13 w 32"/>
                <a:gd name="T7" fmla="*/ 14 h 32"/>
                <a:gd name="T8" fmla="*/ 0 w 32"/>
                <a:gd name="T9" fmla="*/ 16 h 32"/>
                <a:gd name="T10" fmla="*/ 13 w 32"/>
                <a:gd name="T11" fmla="*/ 18 h 32"/>
                <a:gd name="T12" fmla="*/ 16 w 32"/>
                <a:gd name="T13" fmla="*/ 32 h 32"/>
                <a:gd name="T14" fmla="*/ 18 w 32"/>
                <a:gd name="T15" fmla="*/ 18 h 32"/>
                <a:gd name="T16" fmla="*/ 32 w 32"/>
                <a:gd name="T1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cubicBezTo>
                    <a:pt x="32" y="15"/>
                    <a:pt x="26" y="14"/>
                    <a:pt x="18" y="14"/>
                  </a:cubicBezTo>
                  <a:cubicBezTo>
                    <a:pt x="18" y="6"/>
                    <a:pt x="17" y="0"/>
                    <a:pt x="16" y="0"/>
                  </a:cubicBezTo>
                  <a:cubicBezTo>
                    <a:pt x="14" y="0"/>
                    <a:pt x="13" y="6"/>
                    <a:pt x="13" y="14"/>
                  </a:cubicBezTo>
                  <a:cubicBezTo>
                    <a:pt x="6" y="14"/>
                    <a:pt x="0" y="15"/>
                    <a:pt x="0" y="16"/>
                  </a:cubicBezTo>
                  <a:cubicBezTo>
                    <a:pt x="0" y="17"/>
                    <a:pt x="6" y="18"/>
                    <a:pt x="13" y="18"/>
                  </a:cubicBezTo>
                  <a:cubicBezTo>
                    <a:pt x="13" y="26"/>
                    <a:pt x="14" y="32"/>
                    <a:pt x="16" y="32"/>
                  </a:cubicBezTo>
                  <a:cubicBezTo>
                    <a:pt x="17" y="32"/>
                    <a:pt x="18" y="26"/>
                    <a:pt x="18" y="18"/>
                  </a:cubicBezTo>
                  <a:cubicBezTo>
                    <a:pt x="26" y="18"/>
                    <a:pt x="32" y="17"/>
                    <a:pt x="32" y="16"/>
                  </a:cubicBez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9" name="Freeform 95"/>
            <p:cNvSpPr/>
            <p:nvPr userDrawn="1"/>
          </p:nvSpPr>
          <p:spPr bwMode="auto">
            <a:xfrm>
              <a:off x="4017962" y="1746250"/>
              <a:ext cx="193675" cy="195263"/>
            </a:xfrm>
            <a:custGeom>
              <a:avLst/>
              <a:gdLst>
                <a:gd name="T0" fmla="*/ 32 w 32"/>
                <a:gd name="T1" fmla="*/ 16 h 32"/>
                <a:gd name="T2" fmla="*/ 18 w 32"/>
                <a:gd name="T3" fmla="*/ 14 h 32"/>
                <a:gd name="T4" fmla="*/ 16 w 32"/>
                <a:gd name="T5" fmla="*/ 0 h 32"/>
                <a:gd name="T6" fmla="*/ 13 w 32"/>
                <a:gd name="T7" fmla="*/ 14 h 32"/>
                <a:gd name="T8" fmla="*/ 0 w 32"/>
                <a:gd name="T9" fmla="*/ 16 h 32"/>
                <a:gd name="T10" fmla="*/ 13 w 32"/>
                <a:gd name="T11" fmla="*/ 19 h 32"/>
                <a:gd name="T12" fmla="*/ 16 w 32"/>
                <a:gd name="T13" fmla="*/ 32 h 32"/>
                <a:gd name="T14" fmla="*/ 18 w 32"/>
                <a:gd name="T15" fmla="*/ 19 h 32"/>
                <a:gd name="T16" fmla="*/ 32 w 32"/>
                <a:gd name="T1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cubicBezTo>
                    <a:pt x="32" y="15"/>
                    <a:pt x="26" y="14"/>
                    <a:pt x="18" y="14"/>
                  </a:cubicBezTo>
                  <a:cubicBezTo>
                    <a:pt x="18" y="6"/>
                    <a:pt x="17" y="0"/>
                    <a:pt x="16" y="0"/>
                  </a:cubicBezTo>
                  <a:cubicBezTo>
                    <a:pt x="14" y="0"/>
                    <a:pt x="13" y="6"/>
                    <a:pt x="13" y="14"/>
                  </a:cubicBezTo>
                  <a:cubicBezTo>
                    <a:pt x="6" y="14"/>
                    <a:pt x="0" y="15"/>
                    <a:pt x="0" y="16"/>
                  </a:cubicBezTo>
                  <a:cubicBezTo>
                    <a:pt x="0" y="18"/>
                    <a:pt x="6" y="19"/>
                    <a:pt x="13" y="19"/>
                  </a:cubicBezTo>
                  <a:cubicBezTo>
                    <a:pt x="13" y="26"/>
                    <a:pt x="14" y="32"/>
                    <a:pt x="16" y="32"/>
                  </a:cubicBezTo>
                  <a:cubicBezTo>
                    <a:pt x="17" y="32"/>
                    <a:pt x="18" y="26"/>
                    <a:pt x="18" y="19"/>
                  </a:cubicBezTo>
                  <a:cubicBezTo>
                    <a:pt x="26" y="19"/>
                    <a:pt x="32" y="18"/>
                    <a:pt x="32" y="16"/>
                  </a:cubicBez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0" name="副标题 2"/>
          <p:cNvSpPr>
            <a:spLocks noGrp="1"/>
          </p:cNvSpPr>
          <p:nvPr>
            <p:ph type="subTitle" idx="1"/>
          </p:nvPr>
        </p:nvSpPr>
        <p:spPr>
          <a:xfrm>
            <a:off x="3282950" y="5074853"/>
            <a:ext cx="559435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1" name="标题 1"/>
          <p:cNvSpPr>
            <a:spLocks noGrp="1"/>
          </p:cNvSpPr>
          <p:nvPr>
            <p:ph type="ctrTitle"/>
          </p:nvPr>
        </p:nvSpPr>
        <p:spPr>
          <a:xfrm>
            <a:off x="3282950" y="3797301"/>
            <a:ext cx="5594350" cy="1260681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8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82950" y="5748136"/>
            <a:ext cx="559435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8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282950" y="6044407"/>
            <a:ext cx="559435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1D972CE-76BD-46EC-B714-4CF6A64E40FD}"/>
              </a:ext>
            </a:extLst>
          </p:cNvPr>
          <p:cNvGrpSpPr/>
          <p:nvPr userDrawn="1"/>
        </p:nvGrpSpPr>
        <p:grpSpPr>
          <a:xfrm>
            <a:off x="11108055" y="138430"/>
            <a:ext cx="896620" cy="547370"/>
            <a:chOff x="17282" y="263"/>
            <a:chExt cx="1412" cy="862"/>
          </a:xfrm>
        </p:grpSpPr>
        <p:pic>
          <p:nvPicPr>
            <p:cNvPr id="85" name="图片 2">
              <a:extLst>
                <a:ext uri="{FF2B5EF4-FFF2-40B4-BE49-F238E27FC236}">
                  <a16:creationId xmlns:a16="http://schemas.microsoft.com/office/drawing/2014/main" id="{BD6C62A1-135D-4921-B7E3-74FA4CD78B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7282" y="365"/>
              <a:ext cx="590" cy="598"/>
            </a:xfrm>
            <a:prstGeom prst="rect">
              <a:avLst/>
            </a:prstGeom>
          </p:spPr>
        </p:pic>
        <p:pic>
          <p:nvPicPr>
            <p:cNvPr id="86" name="图片 3">
              <a:extLst>
                <a:ext uri="{FF2B5EF4-FFF2-40B4-BE49-F238E27FC236}">
                  <a16:creationId xmlns:a16="http://schemas.microsoft.com/office/drawing/2014/main" id="{8B5410EC-70E9-4D15-BBC7-0762C6FC2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7932" y="263"/>
              <a:ext cx="763" cy="862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6601" y="1996357"/>
            <a:ext cx="1498600" cy="2437283"/>
          </a:xfrm>
          <a:prstGeom prst="rect">
            <a:avLst/>
          </a:prstGeom>
        </p:spPr>
      </p:pic>
      <p:sp>
        <p:nvSpPr>
          <p:cNvPr id="7" name="Oval 86"/>
          <p:cNvSpPr>
            <a:spLocks noChangeArrowheads="1"/>
          </p:cNvSpPr>
          <p:nvPr userDrawn="1"/>
        </p:nvSpPr>
        <p:spPr bwMode="auto">
          <a:xfrm>
            <a:off x="4910364" y="1920950"/>
            <a:ext cx="249238" cy="242888"/>
          </a:xfrm>
          <a:prstGeom prst="ellipse">
            <a:avLst/>
          </a:prstGeom>
          <a:solidFill>
            <a:srgbClr val="D9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87"/>
          <p:cNvSpPr/>
          <p:nvPr userDrawn="1"/>
        </p:nvSpPr>
        <p:spPr bwMode="auto">
          <a:xfrm>
            <a:off x="5056414" y="1852688"/>
            <a:ext cx="285750" cy="287338"/>
          </a:xfrm>
          <a:custGeom>
            <a:avLst/>
            <a:gdLst>
              <a:gd name="T0" fmla="*/ 3 w 47"/>
              <a:gd name="T1" fmla="*/ 35 h 47"/>
              <a:gd name="T2" fmla="*/ 0 w 47"/>
              <a:gd name="T3" fmla="*/ 24 h 47"/>
              <a:gd name="T4" fmla="*/ 23 w 47"/>
              <a:gd name="T5" fmla="*/ 0 h 47"/>
              <a:gd name="T6" fmla="*/ 47 w 47"/>
              <a:gd name="T7" fmla="*/ 24 h 47"/>
              <a:gd name="T8" fmla="*/ 23 w 47"/>
              <a:gd name="T9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47">
                <a:moveTo>
                  <a:pt x="3" y="35"/>
                </a:moveTo>
                <a:cubicBezTo>
                  <a:pt x="1" y="32"/>
                  <a:pt x="0" y="28"/>
                  <a:pt x="0" y="24"/>
                </a:cubicBezTo>
                <a:cubicBezTo>
                  <a:pt x="0" y="11"/>
                  <a:pt x="11" y="0"/>
                  <a:pt x="23" y="0"/>
                </a:cubicBez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</a:path>
            </a:pathLst>
          </a:custGeom>
          <a:noFill/>
          <a:ln w="23813" cap="rnd">
            <a:solidFill>
              <a:srgbClr val="363636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92"/>
          <p:cNvSpPr/>
          <p:nvPr userDrawn="1"/>
        </p:nvSpPr>
        <p:spPr bwMode="auto">
          <a:xfrm>
            <a:off x="2849338" y="2817480"/>
            <a:ext cx="292100" cy="298450"/>
          </a:xfrm>
          <a:custGeom>
            <a:avLst/>
            <a:gdLst>
              <a:gd name="T0" fmla="*/ 48 w 48"/>
              <a:gd name="T1" fmla="*/ 25 h 49"/>
              <a:gd name="T2" fmla="*/ 28 w 48"/>
              <a:gd name="T3" fmla="*/ 21 h 49"/>
              <a:gd name="T4" fmla="*/ 24 w 48"/>
              <a:gd name="T5" fmla="*/ 0 h 49"/>
              <a:gd name="T6" fmla="*/ 20 w 48"/>
              <a:gd name="T7" fmla="*/ 21 h 49"/>
              <a:gd name="T8" fmla="*/ 0 w 48"/>
              <a:gd name="T9" fmla="*/ 25 h 49"/>
              <a:gd name="T10" fmla="*/ 20 w 48"/>
              <a:gd name="T11" fmla="*/ 28 h 49"/>
              <a:gd name="T12" fmla="*/ 24 w 48"/>
              <a:gd name="T13" fmla="*/ 49 h 49"/>
              <a:gd name="T14" fmla="*/ 28 w 48"/>
              <a:gd name="T15" fmla="*/ 28 h 49"/>
              <a:gd name="T16" fmla="*/ 48 w 48"/>
              <a:gd name="T17" fmla="*/ 2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49">
                <a:moveTo>
                  <a:pt x="48" y="25"/>
                </a:moveTo>
                <a:cubicBezTo>
                  <a:pt x="48" y="23"/>
                  <a:pt x="39" y="21"/>
                  <a:pt x="28" y="21"/>
                </a:cubicBezTo>
                <a:cubicBezTo>
                  <a:pt x="28" y="9"/>
                  <a:pt x="26" y="0"/>
                  <a:pt x="24" y="0"/>
                </a:cubicBezTo>
                <a:cubicBezTo>
                  <a:pt x="22" y="0"/>
                  <a:pt x="21" y="9"/>
                  <a:pt x="20" y="21"/>
                </a:cubicBezTo>
                <a:cubicBezTo>
                  <a:pt x="9" y="21"/>
                  <a:pt x="0" y="23"/>
                  <a:pt x="0" y="25"/>
                </a:cubicBezTo>
                <a:cubicBezTo>
                  <a:pt x="0" y="27"/>
                  <a:pt x="9" y="28"/>
                  <a:pt x="20" y="28"/>
                </a:cubicBezTo>
                <a:cubicBezTo>
                  <a:pt x="21" y="40"/>
                  <a:pt x="22" y="49"/>
                  <a:pt x="24" y="49"/>
                </a:cubicBezTo>
                <a:cubicBezTo>
                  <a:pt x="26" y="49"/>
                  <a:pt x="28" y="40"/>
                  <a:pt x="28" y="28"/>
                </a:cubicBezTo>
                <a:cubicBezTo>
                  <a:pt x="39" y="28"/>
                  <a:pt x="48" y="27"/>
                  <a:pt x="48" y="25"/>
                </a:cubicBezTo>
                <a:close/>
              </a:path>
            </a:pathLst>
          </a:custGeom>
          <a:solidFill>
            <a:srgbClr val="D9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idx="10"/>
          </p:nvPr>
        </p:nvSpPr>
        <p:spPr>
          <a:xfrm>
            <a:off x="5056414" y="379901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5056414" y="290366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9DFF8D3-9143-416F-817D-E80AE8A6E4D5}"/>
              </a:ext>
            </a:extLst>
          </p:cNvPr>
          <p:cNvGrpSpPr/>
          <p:nvPr userDrawn="1"/>
        </p:nvGrpSpPr>
        <p:grpSpPr>
          <a:xfrm>
            <a:off x="11108055" y="138430"/>
            <a:ext cx="896620" cy="547370"/>
            <a:chOff x="17282" y="263"/>
            <a:chExt cx="1412" cy="862"/>
          </a:xfrm>
        </p:grpSpPr>
        <p:pic>
          <p:nvPicPr>
            <p:cNvPr id="11" name="图片 2">
              <a:extLst>
                <a:ext uri="{FF2B5EF4-FFF2-40B4-BE49-F238E27FC236}">
                  <a16:creationId xmlns:a16="http://schemas.microsoft.com/office/drawing/2014/main" id="{636B6663-2103-469E-AC0E-EE29ED870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7282" y="365"/>
              <a:ext cx="590" cy="598"/>
            </a:xfrm>
            <a:prstGeom prst="rect">
              <a:avLst/>
            </a:prstGeom>
          </p:spPr>
        </p:pic>
        <p:pic>
          <p:nvPicPr>
            <p:cNvPr id="12" name="图片 3">
              <a:extLst>
                <a:ext uri="{FF2B5EF4-FFF2-40B4-BE49-F238E27FC236}">
                  <a16:creationId xmlns:a16="http://schemas.microsoft.com/office/drawing/2014/main" id="{2F3F6CF2-C160-45D0-A09B-0951B8624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/>
            <a:stretch>
              <a:fillRect/>
            </a:stretch>
          </p:blipFill>
          <p:spPr>
            <a:xfrm>
              <a:off x="17932" y="263"/>
              <a:ext cx="763" cy="862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2"/>
          <p:cNvSpPr/>
          <p:nvPr userDrawn="1"/>
        </p:nvSpPr>
        <p:spPr bwMode="auto">
          <a:xfrm>
            <a:off x="4764498" y="3653775"/>
            <a:ext cx="292100" cy="298450"/>
          </a:xfrm>
          <a:custGeom>
            <a:avLst/>
            <a:gdLst>
              <a:gd name="T0" fmla="*/ 48 w 48"/>
              <a:gd name="T1" fmla="*/ 25 h 49"/>
              <a:gd name="T2" fmla="*/ 28 w 48"/>
              <a:gd name="T3" fmla="*/ 21 h 49"/>
              <a:gd name="T4" fmla="*/ 24 w 48"/>
              <a:gd name="T5" fmla="*/ 0 h 49"/>
              <a:gd name="T6" fmla="*/ 20 w 48"/>
              <a:gd name="T7" fmla="*/ 21 h 49"/>
              <a:gd name="T8" fmla="*/ 0 w 48"/>
              <a:gd name="T9" fmla="*/ 25 h 49"/>
              <a:gd name="T10" fmla="*/ 20 w 48"/>
              <a:gd name="T11" fmla="*/ 28 h 49"/>
              <a:gd name="T12" fmla="*/ 24 w 48"/>
              <a:gd name="T13" fmla="*/ 49 h 49"/>
              <a:gd name="T14" fmla="*/ 28 w 48"/>
              <a:gd name="T15" fmla="*/ 28 h 49"/>
              <a:gd name="T16" fmla="*/ 48 w 48"/>
              <a:gd name="T17" fmla="*/ 2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49">
                <a:moveTo>
                  <a:pt x="48" y="25"/>
                </a:moveTo>
                <a:cubicBezTo>
                  <a:pt x="48" y="23"/>
                  <a:pt x="39" y="21"/>
                  <a:pt x="28" y="21"/>
                </a:cubicBezTo>
                <a:cubicBezTo>
                  <a:pt x="28" y="9"/>
                  <a:pt x="26" y="0"/>
                  <a:pt x="24" y="0"/>
                </a:cubicBezTo>
                <a:cubicBezTo>
                  <a:pt x="22" y="0"/>
                  <a:pt x="21" y="9"/>
                  <a:pt x="20" y="21"/>
                </a:cubicBezTo>
                <a:cubicBezTo>
                  <a:pt x="9" y="21"/>
                  <a:pt x="0" y="23"/>
                  <a:pt x="0" y="25"/>
                </a:cubicBezTo>
                <a:cubicBezTo>
                  <a:pt x="0" y="27"/>
                  <a:pt x="9" y="28"/>
                  <a:pt x="20" y="28"/>
                </a:cubicBezTo>
                <a:cubicBezTo>
                  <a:pt x="21" y="40"/>
                  <a:pt x="22" y="49"/>
                  <a:pt x="24" y="49"/>
                </a:cubicBezTo>
                <a:cubicBezTo>
                  <a:pt x="26" y="49"/>
                  <a:pt x="28" y="40"/>
                  <a:pt x="28" y="28"/>
                </a:cubicBezTo>
                <a:cubicBezTo>
                  <a:pt x="39" y="28"/>
                  <a:pt x="48" y="27"/>
                  <a:pt x="48" y="25"/>
                </a:cubicBezTo>
                <a:close/>
              </a:path>
            </a:pathLst>
          </a:custGeom>
          <a:solidFill>
            <a:srgbClr val="D93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idx="10"/>
          </p:nvPr>
        </p:nvSpPr>
        <p:spPr>
          <a:xfrm>
            <a:off x="5056414" y="379901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5056414" y="290366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270" y="-5080"/>
            <a:ext cx="4578545" cy="6880225"/>
            <a:chOff x="-2" y="-8"/>
            <a:chExt cx="7683" cy="11543"/>
          </a:xfrm>
        </p:grpSpPr>
        <p:pic>
          <p:nvPicPr>
            <p:cNvPr id="1050" name="Picture 26" descr="https://is5-ssl.mzstatic.com/image/thumb/Purple114/v4/23/32/10/23321067-ec2a-0766-a11b-e137875cacb7/AppIcon-1x_U007emarketing-0-85-220-0-9.png/150x150bb.pn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" y="9613"/>
              <a:ext cx="1922" cy="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组合 3"/>
            <p:cNvGrpSpPr/>
            <p:nvPr userDrawn="1"/>
          </p:nvGrpSpPr>
          <p:grpSpPr>
            <a:xfrm>
              <a:off x="-2" y="-8"/>
              <a:ext cx="7683" cy="11543"/>
              <a:chOff x="-2" y="-8"/>
              <a:chExt cx="7683" cy="11543"/>
            </a:xfrm>
          </p:grpSpPr>
          <p:pic>
            <p:nvPicPr>
              <p:cNvPr id="1048" name="Picture 24" descr="https://is3-ssl.mzstatic.com/image/thumb/Purple123/v4/c5/ad/a5/c5ada51f-2fd1-cf12-8328-208174a74d5c/AppIcon-0-1x_U007emarketing-0-85-220-0-6.png/150x150bb.png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9" y="1923"/>
                <a:ext cx="1911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https://is2-ssl.mzstatic.com/image/thumb/Purple113/v4/30/ea/59/30ea59d8-d30d-559b-7165-2a0851ea248a/AppIcon-0-1x_U007emarketing-0-0-85-220-9.png/150x150bb.png"/>
              <p:cNvPicPr>
                <a:picLocks noChangeAspect="1" noChangeArrowheads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6" y="1923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https://is5-ssl.mzstatic.com/image/thumb/Purple123/v4/bd/3b/72/bd3b729a-fdf8-3b9c-7e75-cf2db56e2568/AppIcon-0-1x_U007emarketing-0-85-220-7.png/150x150bb.png"/>
              <p:cNvPicPr>
                <a:picLocks noChangeAspect="1" noChangeArrowheads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-8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ttps://is1-ssl.mzstatic.com/image/thumb/Purple113/v4/44/c4/74/44c474ae-97fb-f81d-4d0b-eaa91f405e1f/AppIcon-1x_U007emarketing-0-0-GLES2_U002c0-512MB-sRGB-0-0-0-85-220-0-0-0-6.png/150x150bb.png"/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8" y="1923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https://is3-ssl.mzstatic.com/image/thumb/Purple113/v4/8f/ea/3e/8fea3ec8-423e-eab0-2645-8d38ff29cf66/AppIcon-0-1x_U007emarketing-0-85-220-0-9.png/150x150bb.png"/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0" y="-8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https://is1-ssl.mzstatic.com/image/thumb/Purple113/v4/83/1d/44/831d44c7-b595-573a-6d45-82d6c934984b/AppIcon-0-1x_U007emarketing-0-0-85-220-7.png/150x150bb.png"/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841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https://is1-ssl.mzstatic.com/image/thumb/Purple123/v4/8d/be/2e/8dbe2e32-e75d-bebf-cade-4148972a11f4/AppIcon-0-1x_U007emarketing-0-0-GLES2_U002c0-512MB-sRGB-0-0-0-85-220-0-0-0-7.png/150x150bb.png"/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9613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https://is1-ssl.mzstatic.com/image/thumb/Purple113/v4/94/08/b5/9408b553-c0d5-fa22-ae61-266e7877190e/AppIcon-0-1x_U007emarketing-0-85-220-0-10.png/150x150bb.png"/>
              <p:cNvPicPr>
                <a:picLocks noChangeAspect="1" noChangeArrowheads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2" y="7695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https://is4-ssl.mzstatic.com/image/thumb/Purple124/v4/d6/07/6f/d6076fe9-8ba1-f763-bd51-c8b61372f2d6/AppIcon-0-1x_U007emarketing-0-85-220-6.png/150x150bb.png"/>
              <p:cNvPicPr>
                <a:picLocks noChangeAspect="1" noChangeArrowheads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" y="7695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https://is1-ssl.mzstatic.com/image/thumb/Purple124/v4/8b/71/af/8b71af2c-8cc8-43cd-5736-1337d29bef22/AppIcon-0-1x_U007emarketing-0-85-220-6.png/150x150bb.png"/>
              <p:cNvPicPr>
                <a:picLocks noChangeAspect="1" noChangeArrowheads="1"/>
              </p:cNvPicPr>
              <p:nvPr userDrawn="1"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9" y="7695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https://is4-ssl.mzstatic.com/image/thumb/Purple113/v4/77/ea/31/77ea31e3-e800-72be-faec-c6688dafe963/AppIcon-0-1x_U007emarketing-0-85-220-7.png/150x150bb.png"/>
              <p:cNvPicPr>
                <a:picLocks noChangeAspect="1" noChangeArrowheads="1"/>
              </p:cNvPicPr>
              <p:nvPr userDrawn="1"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9" y="-8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4" name="Picture 30" descr="https://is4-ssl.mzstatic.com/image/thumb/Purple123/v4/5d/f3/9d/5df39dbf-e2e1-7f3a-8171-0d93629b2155/AppIcon-0-1x_U007emarketing-0-85-220-0-6.png/150x150bb.png"/>
              <p:cNvPicPr>
                <a:picLocks noChangeAspect="1" noChangeArrowheads="1"/>
              </p:cNvPicPr>
              <p:nvPr userDrawn="1"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9" y="3841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6" name="Picture 32" descr="https://is2-ssl.mzstatic.com/image/thumb/Purple124/v4/2a/84/0e/2a840ede-c98a-d27e-96df-095210c88e0b/AppIcon-0-1x_U007emarketing-0-85-220-0-7.png/150x150bb.png"/>
              <p:cNvPicPr>
                <a:picLocks noChangeAspect="1" noChangeArrowheads="1"/>
              </p:cNvPicPr>
              <p:nvPr userDrawn="1"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8" y="5764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8" name="Picture 34" descr="https://is3-ssl.mzstatic.com/image/thumb/Purple123/v4/82/ea/80/82ea801d-fd61-4478-4fbb-effa56886fe8/AppIcon-0-1x_U007emarketing-0-0-85-220-0-7.png/150x150bb.png"/>
              <p:cNvPicPr>
                <a:picLocks noChangeAspect="1" noChangeArrowheads="1"/>
              </p:cNvPicPr>
              <p:nvPr userDrawn="1"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8" y="5764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4" name="Picture 40" descr="https://is5-ssl.mzstatic.com/image/thumb/Purple123/v4/6e/9c/63/6e9c63f7-585a-225e-2226-0b6450256eb6/AppIcon-1x_U007emarketing-85-220-9.png/150x150bb.png"/>
              <p:cNvPicPr>
                <a:picLocks noChangeAspect="1" noChangeArrowheads="1"/>
              </p:cNvPicPr>
              <p:nvPr userDrawn="1"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1" y="7695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6" name="Picture 42" descr="https://is5-ssl.mzstatic.com/image/thumb/Purple124/v4/74/d3/f6/74d3f6c2-b358-48a5-23c5-8eb8ce8522de/AppIcon-0-1x_U007emarketing-0-0-85-220-10.png/150x150bb.png"/>
              <p:cNvPicPr>
                <a:picLocks noChangeAspect="1" noChangeArrowheads="1"/>
              </p:cNvPicPr>
              <p:nvPr userDrawn="1"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-8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8" name="Picture 44" descr="https://is4-ssl.mzstatic.com/image/thumb/Purple113/v4/f3/ed/23/f3ed23a8-a8b9-8a6c-fefd-045da6bd72c2/AppIcon-0-1x_U007emarketing-0-0-GLES2_U002c0-512MB-sRGB-0-0-0-85-220-0-0-0-7.png/150x150bb.png"/>
              <p:cNvPicPr>
                <a:picLocks noChangeAspect="1" noChangeArrowheads="1"/>
              </p:cNvPicPr>
              <p:nvPr userDrawn="1"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8" y="5764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2" name="Picture 48" descr="https://is4-ssl.mzstatic.com/image/thumb/Purple114/v4/ce/fb/e5/cefbe520-b26c-3a5b-cc7a-f91ef5d29d1d/AppIcon-0-1x_U007emarketing-0-85-220-0-10.png/150x150bb.png"/>
              <p:cNvPicPr>
                <a:picLocks noChangeAspect="1" noChangeArrowheads="1"/>
              </p:cNvPicPr>
              <p:nvPr userDrawn="1"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" y="1923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4" name="Picture 50" descr="https://is3-ssl.mzstatic.com/image/thumb/Purple123/v4/0c/47/52/0c475274-5020-f7e6-202a-035f03f57325/AppIcon-0-1x_U007emarketing-0-85-220-0-7.png/150x150bb.png"/>
              <p:cNvPicPr>
                <a:picLocks noChangeAspect="1" noChangeArrowheads="1"/>
              </p:cNvPicPr>
              <p:nvPr userDrawn="1"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5764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6" name="Picture 52" descr="https://is3-ssl.mzstatic.com/image/thumb/Purple113/v4/91/99/4d/91994d09-b73f-50a7-1761-3bb556ffd89a/AppIcon-0-1x_U007emarketing-0-85-220-6.png/150x150bb.png"/>
              <p:cNvPicPr>
                <a:picLocks noChangeAspect="1" noChangeArrowheads="1"/>
              </p:cNvPicPr>
              <p:nvPr userDrawn="1"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0" y="3841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8" name="Picture 54" descr="https://is1-ssl.mzstatic.com/image/thumb/Purple114/v4/fd/a0/c6/fda0c6dc-bf94-4b2d-e426-3605cd0be6e6/AppIcon-0-1x_U007emarketing-0-0-85-220-4.png/150x150bb.png"/>
              <p:cNvPicPr>
                <a:picLocks noChangeAspect="1" noChangeArrowheads="1"/>
              </p:cNvPicPr>
              <p:nvPr userDrawn="1"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8" y="9613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0" name="Picture 56" descr="https://is5-ssl.mzstatic.com/image/thumb/Purple113/v4/00/5b/5b/005b5b19-ca16-401f-533f-07269b0aecec/AppIcon-0-1x_U007emarketing-0-85-220-0-6.png/150x150bb.png"/>
              <p:cNvPicPr>
                <a:picLocks noChangeAspect="1" noChangeArrowheads="1"/>
              </p:cNvPicPr>
              <p:nvPr userDrawn="1"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841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2" name="Picture 58" descr="https://is2-ssl.mzstatic.com/image/thumb/Purple113/v4/d9/7b/a4/d97ba4b6-3072-965b-1446-1a03b6ee08c5/AppIcon-0-1x_U007emarketing-0-85-220-0-7.png/150x150bb.png"/>
              <p:cNvPicPr>
                <a:picLocks noChangeAspect="1" noChangeArrowheads="1"/>
              </p:cNvPicPr>
              <p:nvPr userDrawn="1"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8" y="9613"/>
                <a:ext cx="1922" cy="1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9" name="矩形 38"/>
          <p:cNvSpPr/>
          <p:nvPr userDrawn="1"/>
        </p:nvSpPr>
        <p:spPr>
          <a:xfrm>
            <a:off x="-7864" y="2540"/>
            <a:ext cx="4578584" cy="6872605"/>
          </a:xfrm>
          <a:prstGeom prst="rect">
            <a:avLst/>
          </a:prstGeom>
          <a:solidFill>
            <a:srgbClr val="201F1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7ECDB7C-934B-42DA-B886-AABC456A14DC}"/>
              </a:ext>
            </a:extLst>
          </p:cNvPr>
          <p:cNvGrpSpPr/>
          <p:nvPr userDrawn="1"/>
        </p:nvGrpSpPr>
        <p:grpSpPr>
          <a:xfrm>
            <a:off x="11108055" y="138430"/>
            <a:ext cx="896620" cy="547370"/>
            <a:chOff x="17282" y="263"/>
            <a:chExt cx="1412" cy="862"/>
          </a:xfrm>
        </p:grpSpPr>
        <p:pic>
          <p:nvPicPr>
            <p:cNvPr id="8" name="图片 2">
              <a:extLst>
                <a:ext uri="{FF2B5EF4-FFF2-40B4-BE49-F238E27FC236}">
                  <a16:creationId xmlns:a16="http://schemas.microsoft.com/office/drawing/2014/main" id="{DD784F60-ED71-416A-87A3-5BC967BA4D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7282" y="365"/>
              <a:ext cx="590" cy="598"/>
            </a:xfrm>
            <a:prstGeom prst="rect">
              <a:avLst/>
            </a:prstGeom>
          </p:spPr>
        </p:pic>
        <p:pic>
          <p:nvPicPr>
            <p:cNvPr id="9" name="图片 3">
              <a:extLst>
                <a:ext uri="{FF2B5EF4-FFF2-40B4-BE49-F238E27FC236}">
                  <a16:creationId xmlns:a16="http://schemas.microsoft.com/office/drawing/2014/main" id="{B1F85DE6-BD26-4C2B-BE49-1F63D885D3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7932" y="263"/>
              <a:ext cx="763" cy="86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FA8BFD-830A-4771-A91E-8352D0EDD672}"/>
              </a:ext>
            </a:extLst>
          </p:cNvPr>
          <p:cNvGrpSpPr/>
          <p:nvPr userDrawn="1"/>
        </p:nvGrpSpPr>
        <p:grpSpPr>
          <a:xfrm>
            <a:off x="11108055" y="138430"/>
            <a:ext cx="896620" cy="547370"/>
            <a:chOff x="17282" y="263"/>
            <a:chExt cx="1412" cy="862"/>
          </a:xfrm>
        </p:grpSpPr>
        <p:pic>
          <p:nvPicPr>
            <p:cNvPr id="7" name="图片 2">
              <a:extLst>
                <a:ext uri="{FF2B5EF4-FFF2-40B4-BE49-F238E27FC236}">
                  <a16:creationId xmlns:a16="http://schemas.microsoft.com/office/drawing/2014/main" id="{153E9BBD-74A9-401A-8ED0-34A90A8405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7282" y="365"/>
              <a:ext cx="590" cy="598"/>
            </a:xfrm>
            <a:prstGeom prst="rect">
              <a:avLst/>
            </a:prstGeom>
          </p:spPr>
        </p:pic>
        <p:pic>
          <p:nvPicPr>
            <p:cNvPr id="8" name="图片 3">
              <a:extLst>
                <a:ext uri="{FF2B5EF4-FFF2-40B4-BE49-F238E27FC236}">
                  <a16:creationId xmlns:a16="http://schemas.microsoft.com/office/drawing/2014/main" id="{2FC16434-C718-4579-88D2-7D017B136E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7932" y="263"/>
              <a:ext cx="763" cy="86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B71F52-4881-4EEF-A33A-06F720E64D72}"/>
              </a:ext>
            </a:extLst>
          </p:cNvPr>
          <p:cNvGrpSpPr/>
          <p:nvPr userDrawn="1"/>
        </p:nvGrpSpPr>
        <p:grpSpPr>
          <a:xfrm>
            <a:off x="11108055" y="138430"/>
            <a:ext cx="896620" cy="547370"/>
            <a:chOff x="17282" y="263"/>
            <a:chExt cx="1412" cy="862"/>
          </a:xfrm>
        </p:grpSpPr>
        <p:pic>
          <p:nvPicPr>
            <p:cNvPr id="4" name="图片 2">
              <a:extLst>
                <a:ext uri="{FF2B5EF4-FFF2-40B4-BE49-F238E27FC236}">
                  <a16:creationId xmlns:a16="http://schemas.microsoft.com/office/drawing/2014/main" id="{E5AC6EEF-1D85-4271-9F06-FAF4F0F83A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7282" y="365"/>
              <a:ext cx="590" cy="598"/>
            </a:xfrm>
            <a:prstGeom prst="rect">
              <a:avLst/>
            </a:prstGeom>
          </p:spPr>
        </p:pic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AE90F62F-5D99-4F28-B8FD-8012642F52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7932" y="263"/>
              <a:ext cx="763" cy="86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 userDrawn="1"/>
        </p:nvGrpSpPr>
        <p:grpSpPr>
          <a:xfrm>
            <a:off x="4310063" y="1181100"/>
            <a:ext cx="3689350" cy="2424113"/>
            <a:chOff x="4310063" y="1181100"/>
            <a:chExt cx="3689350" cy="2424113"/>
          </a:xfrm>
        </p:grpSpPr>
        <p:sp>
          <p:nvSpPr>
            <p:cNvPr id="5" name="Oval 5"/>
            <p:cNvSpPr>
              <a:spLocks noChangeArrowheads="1"/>
            </p:cNvSpPr>
            <p:nvPr userDrawn="1"/>
          </p:nvSpPr>
          <p:spPr bwMode="auto">
            <a:xfrm>
              <a:off x="7102475" y="1674813"/>
              <a:ext cx="141288" cy="141288"/>
            </a:xfrm>
            <a:prstGeom prst="ellipse">
              <a:avLst/>
            </a:pr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Oval 6"/>
            <p:cNvSpPr>
              <a:spLocks noChangeArrowheads="1"/>
            </p:cNvSpPr>
            <p:nvPr userDrawn="1"/>
          </p:nvSpPr>
          <p:spPr bwMode="auto">
            <a:xfrm>
              <a:off x="7493000" y="2590800"/>
              <a:ext cx="98425" cy="98425"/>
            </a:xfrm>
            <a:prstGeom prst="ellipse">
              <a:avLst/>
            </a:pr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Oval 7"/>
            <p:cNvSpPr>
              <a:spLocks noChangeArrowheads="1"/>
            </p:cNvSpPr>
            <p:nvPr userDrawn="1"/>
          </p:nvSpPr>
          <p:spPr bwMode="auto">
            <a:xfrm>
              <a:off x="4525963" y="2266950"/>
              <a:ext cx="93663" cy="98425"/>
            </a:xfrm>
            <a:prstGeom prst="ellipse">
              <a:avLst/>
            </a:pr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6013450" y="1284288"/>
              <a:ext cx="160338" cy="160338"/>
            </a:xfrm>
            <a:prstGeom prst="ellipse">
              <a:avLst/>
            </a:pr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9"/>
            <p:cNvSpPr/>
            <p:nvPr userDrawn="1"/>
          </p:nvSpPr>
          <p:spPr bwMode="auto">
            <a:xfrm>
              <a:off x="7065963" y="1566863"/>
              <a:ext cx="163513" cy="163513"/>
            </a:xfrm>
            <a:custGeom>
              <a:avLst/>
              <a:gdLst>
                <a:gd name="T0" fmla="*/ 26 w 35"/>
                <a:gd name="T1" fmla="*/ 33 h 35"/>
                <a:gd name="T2" fmla="*/ 17 w 35"/>
                <a:gd name="T3" fmla="*/ 35 h 35"/>
                <a:gd name="T4" fmla="*/ 0 w 35"/>
                <a:gd name="T5" fmla="*/ 17 h 35"/>
                <a:gd name="T6" fmla="*/ 17 w 35"/>
                <a:gd name="T7" fmla="*/ 0 h 35"/>
                <a:gd name="T8" fmla="*/ 35 w 35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6" y="33"/>
                  </a:moveTo>
                  <a:cubicBezTo>
                    <a:pt x="23" y="34"/>
                    <a:pt x="20" y="35"/>
                    <a:pt x="17" y="35"/>
                  </a:cubicBez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</a:path>
              </a:pathLst>
            </a:custGeom>
            <a:noFill/>
            <a:ln w="1905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0"/>
            <p:cNvSpPr/>
            <p:nvPr userDrawn="1"/>
          </p:nvSpPr>
          <p:spPr bwMode="auto">
            <a:xfrm>
              <a:off x="5859463" y="1181100"/>
              <a:ext cx="280988" cy="282575"/>
            </a:xfrm>
            <a:custGeom>
              <a:avLst/>
              <a:gdLst>
                <a:gd name="T0" fmla="*/ 60 w 60"/>
                <a:gd name="T1" fmla="*/ 30 h 60"/>
                <a:gd name="T2" fmla="*/ 35 w 60"/>
                <a:gd name="T3" fmla="*/ 25 h 60"/>
                <a:gd name="T4" fmla="*/ 30 w 60"/>
                <a:gd name="T5" fmla="*/ 0 h 60"/>
                <a:gd name="T6" fmla="*/ 25 w 60"/>
                <a:gd name="T7" fmla="*/ 25 h 60"/>
                <a:gd name="T8" fmla="*/ 0 w 60"/>
                <a:gd name="T9" fmla="*/ 30 h 60"/>
                <a:gd name="T10" fmla="*/ 25 w 60"/>
                <a:gd name="T11" fmla="*/ 35 h 60"/>
                <a:gd name="T12" fmla="*/ 30 w 60"/>
                <a:gd name="T13" fmla="*/ 60 h 60"/>
                <a:gd name="T14" fmla="*/ 35 w 60"/>
                <a:gd name="T15" fmla="*/ 35 h 60"/>
                <a:gd name="T16" fmla="*/ 60 w 60"/>
                <a:gd name="T1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60" y="30"/>
                  </a:moveTo>
                  <a:cubicBezTo>
                    <a:pt x="60" y="28"/>
                    <a:pt x="49" y="26"/>
                    <a:pt x="35" y="25"/>
                  </a:cubicBezTo>
                  <a:cubicBezTo>
                    <a:pt x="34" y="11"/>
                    <a:pt x="32" y="0"/>
                    <a:pt x="30" y="0"/>
                  </a:cubicBezTo>
                  <a:cubicBezTo>
                    <a:pt x="27" y="0"/>
                    <a:pt x="26" y="11"/>
                    <a:pt x="25" y="25"/>
                  </a:cubicBezTo>
                  <a:cubicBezTo>
                    <a:pt x="11" y="26"/>
                    <a:pt x="0" y="28"/>
                    <a:pt x="0" y="30"/>
                  </a:cubicBezTo>
                  <a:cubicBezTo>
                    <a:pt x="0" y="32"/>
                    <a:pt x="11" y="34"/>
                    <a:pt x="25" y="35"/>
                  </a:cubicBezTo>
                  <a:cubicBezTo>
                    <a:pt x="26" y="49"/>
                    <a:pt x="27" y="60"/>
                    <a:pt x="30" y="60"/>
                  </a:cubicBezTo>
                  <a:cubicBezTo>
                    <a:pt x="32" y="60"/>
                    <a:pt x="34" y="49"/>
                    <a:pt x="35" y="35"/>
                  </a:cubicBezTo>
                  <a:cubicBezTo>
                    <a:pt x="49" y="34"/>
                    <a:pt x="60" y="32"/>
                    <a:pt x="60" y="30"/>
                  </a:cubicBezTo>
                  <a:close/>
                </a:path>
              </a:pathLst>
            </a:custGeom>
            <a:noFill/>
            <a:ln w="19050" cap="flat">
              <a:solidFill>
                <a:srgbClr val="36363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>
              <a:off x="5526088" y="2046288"/>
              <a:ext cx="487363" cy="342900"/>
            </a:xfrm>
            <a:custGeom>
              <a:avLst/>
              <a:gdLst>
                <a:gd name="T0" fmla="*/ 53 w 104"/>
                <a:gd name="T1" fmla="*/ 73 h 73"/>
                <a:gd name="T2" fmla="*/ 60 w 104"/>
                <a:gd name="T3" fmla="*/ 42 h 73"/>
                <a:gd name="T4" fmla="*/ 104 w 104"/>
                <a:gd name="T5" fmla="*/ 38 h 73"/>
                <a:gd name="T6" fmla="*/ 29 w 104"/>
                <a:gd name="T7" fmla="*/ 23 h 73"/>
                <a:gd name="T8" fmla="*/ 25 w 104"/>
                <a:gd name="T9" fmla="*/ 73 h 73"/>
                <a:gd name="T10" fmla="*/ 53 w 104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73">
                  <a:moveTo>
                    <a:pt x="53" y="73"/>
                  </a:moveTo>
                  <a:cubicBezTo>
                    <a:pt x="48" y="63"/>
                    <a:pt x="51" y="50"/>
                    <a:pt x="60" y="42"/>
                  </a:cubicBezTo>
                  <a:cubicBezTo>
                    <a:pt x="70" y="34"/>
                    <a:pt x="93" y="33"/>
                    <a:pt x="104" y="38"/>
                  </a:cubicBezTo>
                  <a:cubicBezTo>
                    <a:pt x="104" y="38"/>
                    <a:pt x="68" y="0"/>
                    <a:pt x="29" y="23"/>
                  </a:cubicBezTo>
                  <a:cubicBezTo>
                    <a:pt x="29" y="23"/>
                    <a:pt x="0" y="44"/>
                    <a:pt x="25" y="73"/>
                  </a:cubicBezTo>
                  <a:lnTo>
                    <a:pt x="53" y="73"/>
                  </a:ln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6276975" y="2027238"/>
              <a:ext cx="473075" cy="347663"/>
            </a:xfrm>
            <a:custGeom>
              <a:avLst/>
              <a:gdLst>
                <a:gd name="T0" fmla="*/ 50 w 101"/>
                <a:gd name="T1" fmla="*/ 74 h 74"/>
                <a:gd name="T2" fmla="*/ 43 w 101"/>
                <a:gd name="T3" fmla="*/ 42 h 74"/>
                <a:gd name="T4" fmla="*/ 0 w 101"/>
                <a:gd name="T5" fmla="*/ 39 h 74"/>
                <a:gd name="T6" fmla="*/ 73 w 101"/>
                <a:gd name="T7" fmla="*/ 24 h 74"/>
                <a:gd name="T8" fmla="*/ 77 w 101"/>
                <a:gd name="T9" fmla="*/ 74 h 74"/>
                <a:gd name="T10" fmla="*/ 50 w 101"/>
                <a:gd name="T1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74">
                  <a:moveTo>
                    <a:pt x="50" y="74"/>
                  </a:moveTo>
                  <a:cubicBezTo>
                    <a:pt x="55" y="63"/>
                    <a:pt x="52" y="50"/>
                    <a:pt x="43" y="42"/>
                  </a:cubicBezTo>
                  <a:cubicBezTo>
                    <a:pt x="33" y="34"/>
                    <a:pt x="11" y="34"/>
                    <a:pt x="0" y="39"/>
                  </a:cubicBezTo>
                  <a:cubicBezTo>
                    <a:pt x="0" y="39"/>
                    <a:pt x="35" y="0"/>
                    <a:pt x="73" y="24"/>
                  </a:cubicBezTo>
                  <a:cubicBezTo>
                    <a:pt x="73" y="24"/>
                    <a:pt x="101" y="45"/>
                    <a:pt x="77" y="74"/>
                  </a:cubicBezTo>
                  <a:lnTo>
                    <a:pt x="50" y="74"/>
                  </a:lnTo>
                  <a:close/>
                </a:path>
              </a:pathLst>
            </a:custGeom>
            <a:solidFill>
              <a:srgbClr val="C9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5535613" y="2430463"/>
              <a:ext cx="496888" cy="385763"/>
            </a:xfrm>
            <a:custGeom>
              <a:avLst/>
              <a:gdLst>
                <a:gd name="T0" fmla="*/ 106 w 106"/>
                <a:gd name="T1" fmla="*/ 82 h 82"/>
                <a:gd name="T2" fmla="*/ 6 w 106"/>
                <a:gd name="T3" fmla="*/ 82 h 82"/>
                <a:gd name="T4" fmla="*/ 0 w 106"/>
                <a:gd name="T5" fmla="*/ 76 h 82"/>
                <a:gd name="T6" fmla="*/ 0 w 106"/>
                <a:gd name="T7" fmla="*/ 6 h 82"/>
                <a:gd name="T8" fmla="*/ 6 w 106"/>
                <a:gd name="T9" fmla="*/ 0 h 82"/>
                <a:gd name="T10" fmla="*/ 106 w 106"/>
                <a:gd name="T11" fmla="*/ 0 h 82"/>
                <a:gd name="T12" fmla="*/ 106 w 106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82">
                  <a:moveTo>
                    <a:pt x="106" y="82"/>
                  </a:moveTo>
                  <a:cubicBezTo>
                    <a:pt x="6" y="82"/>
                    <a:pt x="6" y="82"/>
                    <a:pt x="6" y="82"/>
                  </a:cubicBezTo>
                  <a:cubicBezTo>
                    <a:pt x="3" y="82"/>
                    <a:pt x="0" y="79"/>
                    <a:pt x="0" y="7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lnTo>
                    <a:pt x="106" y="82"/>
                  </a:ln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5610225" y="2816225"/>
              <a:ext cx="422275" cy="788988"/>
            </a:xfrm>
            <a:custGeom>
              <a:avLst/>
              <a:gdLst>
                <a:gd name="T0" fmla="*/ 90 w 90"/>
                <a:gd name="T1" fmla="*/ 168 h 168"/>
                <a:gd name="T2" fmla="*/ 7 w 90"/>
                <a:gd name="T3" fmla="*/ 168 h 168"/>
                <a:gd name="T4" fmla="*/ 0 w 90"/>
                <a:gd name="T5" fmla="*/ 162 h 168"/>
                <a:gd name="T6" fmla="*/ 0 w 90"/>
                <a:gd name="T7" fmla="*/ 0 h 168"/>
                <a:gd name="T8" fmla="*/ 90 w 90"/>
                <a:gd name="T9" fmla="*/ 0 h 168"/>
                <a:gd name="T10" fmla="*/ 90 w 90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68">
                  <a:moveTo>
                    <a:pt x="90" y="168"/>
                  </a:moveTo>
                  <a:cubicBezTo>
                    <a:pt x="7" y="168"/>
                    <a:pt x="7" y="168"/>
                    <a:pt x="7" y="168"/>
                  </a:cubicBezTo>
                  <a:cubicBezTo>
                    <a:pt x="3" y="168"/>
                    <a:pt x="0" y="165"/>
                    <a:pt x="0" y="1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90" y="168"/>
                  </a:ln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6243638" y="2816225"/>
              <a:ext cx="422275" cy="788988"/>
            </a:xfrm>
            <a:custGeom>
              <a:avLst/>
              <a:gdLst>
                <a:gd name="T0" fmla="*/ 84 w 90"/>
                <a:gd name="T1" fmla="*/ 168 h 168"/>
                <a:gd name="T2" fmla="*/ 0 w 90"/>
                <a:gd name="T3" fmla="*/ 168 h 168"/>
                <a:gd name="T4" fmla="*/ 0 w 90"/>
                <a:gd name="T5" fmla="*/ 0 h 168"/>
                <a:gd name="T6" fmla="*/ 90 w 90"/>
                <a:gd name="T7" fmla="*/ 0 h 168"/>
                <a:gd name="T8" fmla="*/ 90 w 90"/>
                <a:gd name="T9" fmla="*/ 162 h 168"/>
                <a:gd name="T10" fmla="*/ 84 w 90"/>
                <a:gd name="T1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68">
                  <a:moveTo>
                    <a:pt x="84" y="168"/>
                  </a:moveTo>
                  <a:cubicBezTo>
                    <a:pt x="0" y="168"/>
                    <a:pt x="0" y="168"/>
                    <a:pt x="0" y="1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162"/>
                    <a:pt x="90" y="162"/>
                    <a:pt x="90" y="162"/>
                  </a:cubicBezTo>
                  <a:cubicBezTo>
                    <a:pt x="90" y="165"/>
                    <a:pt x="87" y="168"/>
                    <a:pt x="84" y="168"/>
                  </a:cubicBez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6243638" y="2430463"/>
              <a:ext cx="498475" cy="385763"/>
            </a:xfrm>
            <a:custGeom>
              <a:avLst/>
              <a:gdLst>
                <a:gd name="T0" fmla="*/ 101 w 106"/>
                <a:gd name="T1" fmla="*/ 82 h 82"/>
                <a:gd name="T2" fmla="*/ 0 w 106"/>
                <a:gd name="T3" fmla="*/ 82 h 82"/>
                <a:gd name="T4" fmla="*/ 0 w 106"/>
                <a:gd name="T5" fmla="*/ 0 h 82"/>
                <a:gd name="T6" fmla="*/ 101 w 106"/>
                <a:gd name="T7" fmla="*/ 0 h 82"/>
                <a:gd name="T8" fmla="*/ 106 w 106"/>
                <a:gd name="T9" fmla="*/ 6 h 82"/>
                <a:gd name="T10" fmla="*/ 106 w 106"/>
                <a:gd name="T11" fmla="*/ 76 h 82"/>
                <a:gd name="T12" fmla="*/ 101 w 106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82">
                  <a:moveTo>
                    <a:pt x="101" y="82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6" y="3"/>
                    <a:pt x="106" y="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6" y="79"/>
                    <a:pt x="104" y="82"/>
                    <a:pt x="101" y="82"/>
                  </a:cubicBez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Rectangle 17"/>
            <p:cNvSpPr>
              <a:spLocks noChangeArrowheads="1"/>
            </p:cNvSpPr>
            <p:nvPr userDrawn="1"/>
          </p:nvSpPr>
          <p:spPr bwMode="auto">
            <a:xfrm>
              <a:off x="5567363" y="2768600"/>
              <a:ext cx="422275" cy="93663"/>
            </a:xfrm>
            <a:prstGeom prst="rect">
              <a:avLst/>
            </a:prstGeom>
            <a:solidFill>
              <a:srgbClr val="B62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Rectangle 18"/>
            <p:cNvSpPr>
              <a:spLocks noChangeArrowheads="1"/>
            </p:cNvSpPr>
            <p:nvPr userDrawn="1"/>
          </p:nvSpPr>
          <p:spPr bwMode="auto">
            <a:xfrm>
              <a:off x="6202363" y="2768600"/>
              <a:ext cx="422275" cy="93663"/>
            </a:xfrm>
            <a:prstGeom prst="rect">
              <a:avLst/>
            </a:prstGeom>
            <a:solidFill>
              <a:srgbClr val="B62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19"/>
            <p:cNvSpPr>
              <a:spLocks noChangeArrowheads="1"/>
            </p:cNvSpPr>
            <p:nvPr userDrawn="1"/>
          </p:nvSpPr>
          <p:spPr bwMode="auto">
            <a:xfrm>
              <a:off x="5989638" y="2389188"/>
              <a:ext cx="212725" cy="1216025"/>
            </a:xfrm>
            <a:prstGeom prst="rect">
              <a:avLst/>
            </a:prstGeom>
            <a:solidFill>
              <a:srgbClr val="C9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20"/>
            <p:cNvSpPr>
              <a:spLocks noChangeArrowheads="1"/>
            </p:cNvSpPr>
            <p:nvPr userDrawn="1"/>
          </p:nvSpPr>
          <p:spPr bwMode="auto">
            <a:xfrm>
              <a:off x="5989638" y="2389188"/>
              <a:ext cx="52388" cy="121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21"/>
            <p:cNvSpPr>
              <a:spLocks noChangeArrowheads="1"/>
            </p:cNvSpPr>
            <p:nvPr userDrawn="1"/>
          </p:nvSpPr>
          <p:spPr bwMode="auto">
            <a:xfrm>
              <a:off x="5567363" y="2768600"/>
              <a:ext cx="422275" cy="793750"/>
            </a:xfrm>
            <a:prstGeom prst="rect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22"/>
            <p:cNvSpPr>
              <a:spLocks noChangeArrowheads="1"/>
            </p:cNvSpPr>
            <p:nvPr userDrawn="1"/>
          </p:nvSpPr>
          <p:spPr bwMode="auto">
            <a:xfrm>
              <a:off x="6202363" y="2768600"/>
              <a:ext cx="422275" cy="793750"/>
            </a:xfrm>
            <a:prstGeom prst="rect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3"/>
            <p:cNvSpPr>
              <a:spLocks noChangeArrowheads="1"/>
            </p:cNvSpPr>
            <p:nvPr userDrawn="1"/>
          </p:nvSpPr>
          <p:spPr bwMode="auto">
            <a:xfrm>
              <a:off x="5492750" y="2389188"/>
              <a:ext cx="496888" cy="379413"/>
            </a:xfrm>
            <a:prstGeom prst="rect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4"/>
            <p:cNvSpPr>
              <a:spLocks noChangeArrowheads="1"/>
            </p:cNvSpPr>
            <p:nvPr userDrawn="1"/>
          </p:nvSpPr>
          <p:spPr bwMode="auto">
            <a:xfrm>
              <a:off x="6202363" y="2389188"/>
              <a:ext cx="496888" cy="379413"/>
            </a:xfrm>
            <a:prstGeom prst="rect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5"/>
            <p:cNvSpPr>
              <a:spLocks noChangeArrowheads="1"/>
            </p:cNvSpPr>
            <p:nvPr userDrawn="1"/>
          </p:nvSpPr>
          <p:spPr bwMode="auto">
            <a:xfrm>
              <a:off x="5989638" y="2389188"/>
              <a:ext cx="212725" cy="1173163"/>
            </a:xfrm>
            <a:prstGeom prst="rect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6"/>
            <p:cNvSpPr/>
            <p:nvPr userDrawn="1"/>
          </p:nvSpPr>
          <p:spPr bwMode="auto">
            <a:xfrm>
              <a:off x="5553075" y="2087563"/>
              <a:ext cx="539750" cy="296863"/>
            </a:xfrm>
            <a:custGeom>
              <a:avLst/>
              <a:gdLst>
                <a:gd name="T0" fmla="*/ 115 w 115"/>
                <a:gd name="T1" fmla="*/ 61 h 63"/>
                <a:gd name="T2" fmla="*/ 93 w 115"/>
                <a:gd name="T3" fmla="*/ 28 h 63"/>
                <a:gd name="T4" fmla="*/ 61 w 115"/>
                <a:gd name="T5" fmla="*/ 5 h 63"/>
                <a:gd name="T6" fmla="*/ 21 w 115"/>
                <a:gd name="T7" fmla="*/ 5 h 63"/>
                <a:gd name="T8" fmla="*/ 0 w 115"/>
                <a:gd name="T9" fmla="*/ 36 h 63"/>
                <a:gd name="T10" fmla="*/ 13 w 115"/>
                <a:gd name="T1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63">
                  <a:moveTo>
                    <a:pt x="115" y="61"/>
                  </a:moveTo>
                  <a:cubicBezTo>
                    <a:pt x="108" y="49"/>
                    <a:pt x="101" y="38"/>
                    <a:pt x="93" y="28"/>
                  </a:cubicBezTo>
                  <a:cubicBezTo>
                    <a:pt x="84" y="18"/>
                    <a:pt x="73" y="10"/>
                    <a:pt x="61" y="5"/>
                  </a:cubicBezTo>
                  <a:cubicBezTo>
                    <a:pt x="48" y="0"/>
                    <a:pt x="33" y="0"/>
                    <a:pt x="21" y="5"/>
                  </a:cubicBezTo>
                  <a:cubicBezTo>
                    <a:pt x="9" y="11"/>
                    <a:pt x="0" y="23"/>
                    <a:pt x="0" y="36"/>
                  </a:cubicBezTo>
                  <a:cubicBezTo>
                    <a:pt x="0" y="46"/>
                    <a:pt x="5" y="56"/>
                    <a:pt x="13" y="63"/>
                  </a:cubicBezTo>
                </a:path>
              </a:pathLst>
            </a:cu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7"/>
            <p:cNvSpPr/>
            <p:nvPr userDrawn="1"/>
          </p:nvSpPr>
          <p:spPr bwMode="auto">
            <a:xfrm>
              <a:off x="5708650" y="2181225"/>
              <a:ext cx="263525" cy="188913"/>
            </a:xfrm>
            <a:custGeom>
              <a:avLst/>
              <a:gdLst>
                <a:gd name="T0" fmla="*/ 56 w 56"/>
                <a:gd name="T1" fmla="*/ 5 h 40"/>
                <a:gd name="T2" fmla="*/ 12 w 56"/>
                <a:gd name="T3" fmla="*/ 8 h 40"/>
                <a:gd name="T4" fmla="*/ 4 w 56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40">
                  <a:moveTo>
                    <a:pt x="56" y="5"/>
                  </a:moveTo>
                  <a:cubicBezTo>
                    <a:pt x="44" y="0"/>
                    <a:pt x="21" y="0"/>
                    <a:pt x="12" y="8"/>
                  </a:cubicBezTo>
                  <a:cubicBezTo>
                    <a:pt x="3" y="16"/>
                    <a:pt x="0" y="29"/>
                    <a:pt x="4" y="40"/>
                  </a:cubicBezTo>
                </a:path>
              </a:pathLst>
            </a:cu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8"/>
            <p:cNvSpPr/>
            <p:nvPr userDrawn="1"/>
          </p:nvSpPr>
          <p:spPr bwMode="auto">
            <a:xfrm>
              <a:off x="6092825" y="2087563"/>
              <a:ext cx="544513" cy="296863"/>
            </a:xfrm>
            <a:custGeom>
              <a:avLst/>
              <a:gdLst>
                <a:gd name="T0" fmla="*/ 0 w 116"/>
                <a:gd name="T1" fmla="*/ 61 h 63"/>
                <a:gd name="T2" fmla="*/ 23 w 116"/>
                <a:gd name="T3" fmla="*/ 28 h 63"/>
                <a:gd name="T4" fmla="*/ 55 w 116"/>
                <a:gd name="T5" fmla="*/ 5 h 63"/>
                <a:gd name="T6" fmla="*/ 95 w 116"/>
                <a:gd name="T7" fmla="*/ 5 h 63"/>
                <a:gd name="T8" fmla="*/ 116 w 116"/>
                <a:gd name="T9" fmla="*/ 36 h 63"/>
                <a:gd name="T10" fmla="*/ 103 w 116"/>
                <a:gd name="T1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63">
                  <a:moveTo>
                    <a:pt x="0" y="61"/>
                  </a:moveTo>
                  <a:cubicBezTo>
                    <a:pt x="7" y="49"/>
                    <a:pt x="15" y="38"/>
                    <a:pt x="23" y="28"/>
                  </a:cubicBezTo>
                  <a:cubicBezTo>
                    <a:pt x="32" y="18"/>
                    <a:pt x="43" y="10"/>
                    <a:pt x="55" y="5"/>
                  </a:cubicBezTo>
                  <a:cubicBezTo>
                    <a:pt x="68" y="0"/>
                    <a:pt x="82" y="0"/>
                    <a:pt x="95" y="5"/>
                  </a:cubicBezTo>
                  <a:cubicBezTo>
                    <a:pt x="107" y="11"/>
                    <a:pt x="116" y="23"/>
                    <a:pt x="116" y="36"/>
                  </a:cubicBezTo>
                  <a:cubicBezTo>
                    <a:pt x="116" y="46"/>
                    <a:pt x="110" y="56"/>
                    <a:pt x="103" y="63"/>
                  </a:cubicBezTo>
                </a:path>
              </a:pathLst>
            </a:cu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9"/>
            <p:cNvSpPr/>
            <p:nvPr userDrawn="1"/>
          </p:nvSpPr>
          <p:spPr bwMode="auto">
            <a:xfrm>
              <a:off x="6219825" y="2181225"/>
              <a:ext cx="263525" cy="188913"/>
            </a:xfrm>
            <a:custGeom>
              <a:avLst/>
              <a:gdLst>
                <a:gd name="T0" fmla="*/ 0 w 56"/>
                <a:gd name="T1" fmla="*/ 5 h 40"/>
                <a:gd name="T2" fmla="*/ 44 w 56"/>
                <a:gd name="T3" fmla="*/ 8 h 40"/>
                <a:gd name="T4" fmla="*/ 52 w 56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40">
                  <a:moveTo>
                    <a:pt x="0" y="5"/>
                  </a:moveTo>
                  <a:cubicBezTo>
                    <a:pt x="12" y="0"/>
                    <a:pt x="34" y="0"/>
                    <a:pt x="44" y="8"/>
                  </a:cubicBezTo>
                  <a:cubicBezTo>
                    <a:pt x="53" y="16"/>
                    <a:pt x="56" y="29"/>
                    <a:pt x="52" y="40"/>
                  </a:cubicBezTo>
                </a:path>
              </a:pathLst>
            </a:cu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Line 30"/>
            <p:cNvSpPr>
              <a:spLocks noChangeShapeType="1"/>
            </p:cNvSpPr>
            <p:nvPr userDrawn="1"/>
          </p:nvSpPr>
          <p:spPr bwMode="auto">
            <a:xfrm flipH="1">
              <a:off x="5881688" y="3482975"/>
              <a:ext cx="14288" cy="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Line 31"/>
            <p:cNvSpPr>
              <a:spLocks noChangeShapeType="1"/>
            </p:cNvSpPr>
            <p:nvPr userDrawn="1"/>
          </p:nvSpPr>
          <p:spPr bwMode="auto">
            <a:xfrm flipH="1">
              <a:off x="5684838" y="3482975"/>
              <a:ext cx="103188" cy="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Line 32"/>
            <p:cNvSpPr>
              <a:spLocks noChangeShapeType="1"/>
            </p:cNvSpPr>
            <p:nvPr userDrawn="1"/>
          </p:nvSpPr>
          <p:spPr bwMode="auto">
            <a:xfrm flipH="1">
              <a:off x="6591300" y="2492375"/>
              <a:ext cx="14288" cy="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Line 33"/>
            <p:cNvSpPr>
              <a:spLocks noChangeShapeType="1"/>
            </p:cNvSpPr>
            <p:nvPr userDrawn="1"/>
          </p:nvSpPr>
          <p:spPr bwMode="auto">
            <a:xfrm flipH="1">
              <a:off x="6399213" y="2492375"/>
              <a:ext cx="98425" cy="0"/>
            </a:xfrm>
            <a:prstGeom prst="line">
              <a:avLst/>
            </a:prstGeom>
            <a:noFill/>
            <a:ln w="38100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Line 34"/>
            <p:cNvSpPr>
              <a:spLocks noChangeShapeType="1"/>
            </p:cNvSpPr>
            <p:nvPr userDrawn="1"/>
          </p:nvSpPr>
          <p:spPr bwMode="auto">
            <a:xfrm flipH="1">
              <a:off x="4924425" y="3562350"/>
              <a:ext cx="460375" cy="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Line 35"/>
            <p:cNvSpPr>
              <a:spLocks noChangeShapeType="1"/>
            </p:cNvSpPr>
            <p:nvPr userDrawn="1"/>
          </p:nvSpPr>
          <p:spPr bwMode="auto">
            <a:xfrm flipH="1">
              <a:off x="4694238" y="3562350"/>
              <a:ext cx="66675" cy="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Line 36"/>
            <p:cNvSpPr>
              <a:spLocks noChangeShapeType="1"/>
            </p:cNvSpPr>
            <p:nvPr userDrawn="1"/>
          </p:nvSpPr>
          <p:spPr bwMode="auto">
            <a:xfrm>
              <a:off x="6835775" y="3562350"/>
              <a:ext cx="93663" cy="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Line 37"/>
            <p:cNvSpPr>
              <a:spLocks noChangeShapeType="1"/>
            </p:cNvSpPr>
            <p:nvPr userDrawn="1"/>
          </p:nvSpPr>
          <p:spPr bwMode="auto">
            <a:xfrm>
              <a:off x="7092950" y="3562350"/>
              <a:ext cx="412750" cy="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Line 40"/>
            <p:cNvSpPr>
              <a:spLocks noChangeShapeType="1"/>
            </p:cNvSpPr>
            <p:nvPr userDrawn="1"/>
          </p:nvSpPr>
          <p:spPr bwMode="auto">
            <a:xfrm flipH="1" flipV="1">
              <a:off x="4905375" y="2022475"/>
              <a:ext cx="263525" cy="17780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Line 41"/>
            <p:cNvSpPr>
              <a:spLocks noChangeShapeType="1"/>
            </p:cNvSpPr>
            <p:nvPr userDrawn="1"/>
          </p:nvSpPr>
          <p:spPr bwMode="auto">
            <a:xfrm flipH="1" flipV="1">
              <a:off x="5262563" y="2266950"/>
              <a:ext cx="146050" cy="98425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Line 42"/>
            <p:cNvSpPr>
              <a:spLocks noChangeShapeType="1"/>
            </p:cNvSpPr>
            <p:nvPr userDrawn="1"/>
          </p:nvSpPr>
          <p:spPr bwMode="auto">
            <a:xfrm flipH="1" flipV="1">
              <a:off x="4779963" y="1938338"/>
              <a:ext cx="55563" cy="36513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Line 43"/>
            <p:cNvSpPr>
              <a:spLocks noChangeShapeType="1"/>
            </p:cNvSpPr>
            <p:nvPr userDrawn="1"/>
          </p:nvSpPr>
          <p:spPr bwMode="auto">
            <a:xfrm flipH="1">
              <a:off x="4718050" y="2830513"/>
              <a:ext cx="304800" cy="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Line 44"/>
            <p:cNvSpPr>
              <a:spLocks noChangeShapeType="1"/>
            </p:cNvSpPr>
            <p:nvPr userDrawn="1"/>
          </p:nvSpPr>
          <p:spPr bwMode="auto">
            <a:xfrm flipH="1">
              <a:off x="5135563" y="2830513"/>
              <a:ext cx="165100" cy="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Line 45"/>
            <p:cNvSpPr>
              <a:spLocks noChangeShapeType="1"/>
            </p:cNvSpPr>
            <p:nvPr userDrawn="1"/>
          </p:nvSpPr>
          <p:spPr bwMode="auto">
            <a:xfrm flipH="1">
              <a:off x="4573588" y="2830513"/>
              <a:ext cx="65088" cy="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Line 46"/>
            <p:cNvSpPr>
              <a:spLocks noChangeShapeType="1"/>
            </p:cNvSpPr>
            <p:nvPr userDrawn="1"/>
          </p:nvSpPr>
          <p:spPr bwMode="auto">
            <a:xfrm>
              <a:off x="4849813" y="2286000"/>
              <a:ext cx="450850" cy="19685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Line 47"/>
            <p:cNvSpPr>
              <a:spLocks noChangeShapeType="1"/>
            </p:cNvSpPr>
            <p:nvPr userDrawn="1"/>
          </p:nvSpPr>
          <p:spPr bwMode="auto">
            <a:xfrm>
              <a:off x="4545013" y="2149475"/>
              <a:ext cx="187325" cy="84138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Line 48"/>
            <p:cNvSpPr>
              <a:spLocks noChangeShapeType="1"/>
            </p:cNvSpPr>
            <p:nvPr userDrawn="1"/>
          </p:nvSpPr>
          <p:spPr bwMode="auto">
            <a:xfrm flipV="1">
              <a:off x="4784725" y="2998788"/>
              <a:ext cx="473075" cy="90488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Line 49"/>
            <p:cNvSpPr>
              <a:spLocks noChangeShapeType="1"/>
            </p:cNvSpPr>
            <p:nvPr userDrawn="1"/>
          </p:nvSpPr>
          <p:spPr bwMode="auto">
            <a:xfrm flipV="1">
              <a:off x="4465638" y="3116263"/>
              <a:ext cx="192088" cy="3810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Line 50"/>
            <p:cNvSpPr>
              <a:spLocks noChangeShapeType="1"/>
            </p:cNvSpPr>
            <p:nvPr userDrawn="1"/>
          </p:nvSpPr>
          <p:spPr bwMode="auto">
            <a:xfrm flipH="1" flipV="1">
              <a:off x="4995863" y="2562225"/>
              <a:ext cx="319088" cy="79375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Line 51"/>
            <p:cNvSpPr>
              <a:spLocks noChangeShapeType="1"/>
            </p:cNvSpPr>
            <p:nvPr userDrawn="1"/>
          </p:nvSpPr>
          <p:spPr bwMode="auto">
            <a:xfrm flipH="1" flipV="1">
              <a:off x="4365625" y="2411413"/>
              <a:ext cx="493713" cy="117475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Line 52"/>
            <p:cNvSpPr>
              <a:spLocks noChangeShapeType="1"/>
            </p:cNvSpPr>
            <p:nvPr userDrawn="1"/>
          </p:nvSpPr>
          <p:spPr bwMode="auto">
            <a:xfrm flipH="1">
              <a:off x="5027613" y="3125788"/>
              <a:ext cx="309563" cy="117475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Line 53"/>
            <p:cNvSpPr>
              <a:spLocks noChangeShapeType="1"/>
            </p:cNvSpPr>
            <p:nvPr userDrawn="1"/>
          </p:nvSpPr>
          <p:spPr bwMode="auto">
            <a:xfrm flipH="1">
              <a:off x="4418013" y="3295650"/>
              <a:ext cx="479425" cy="182563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Line 54"/>
            <p:cNvSpPr>
              <a:spLocks noChangeShapeType="1"/>
            </p:cNvSpPr>
            <p:nvPr userDrawn="1"/>
          </p:nvSpPr>
          <p:spPr bwMode="auto">
            <a:xfrm flipV="1">
              <a:off x="7027863" y="2022475"/>
              <a:ext cx="266700" cy="17780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Line 55"/>
            <p:cNvSpPr>
              <a:spLocks noChangeShapeType="1"/>
            </p:cNvSpPr>
            <p:nvPr userDrawn="1"/>
          </p:nvSpPr>
          <p:spPr bwMode="auto">
            <a:xfrm flipV="1">
              <a:off x="6792913" y="2266950"/>
              <a:ext cx="141288" cy="98425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Line 56"/>
            <p:cNvSpPr>
              <a:spLocks noChangeShapeType="1"/>
            </p:cNvSpPr>
            <p:nvPr userDrawn="1"/>
          </p:nvSpPr>
          <p:spPr bwMode="auto">
            <a:xfrm flipV="1">
              <a:off x="7366000" y="1938338"/>
              <a:ext cx="55563" cy="36513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Line 57"/>
            <p:cNvSpPr>
              <a:spLocks noChangeShapeType="1"/>
            </p:cNvSpPr>
            <p:nvPr userDrawn="1"/>
          </p:nvSpPr>
          <p:spPr bwMode="auto">
            <a:xfrm>
              <a:off x="7173913" y="2830513"/>
              <a:ext cx="309563" cy="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Line 58"/>
            <p:cNvSpPr>
              <a:spLocks noChangeShapeType="1"/>
            </p:cNvSpPr>
            <p:nvPr userDrawn="1"/>
          </p:nvSpPr>
          <p:spPr bwMode="auto">
            <a:xfrm>
              <a:off x="6896100" y="2830513"/>
              <a:ext cx="169863" cy="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Line 59"/>
            <p:cNvSpPr>
              <a:spLocks noChangeShapeType="1"/>
            </p:cNvSpPr>
            <p:nvPr userDrawn="1"/>
          </p:nvSpPr>
          <p:spPr bwMode="auto">
            <a:xfrm>
              <a:off x="7562850" y="2830513"/>
              <a:ext cx="60325" cy="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Line 60"/>
            <p:cNvSpPr>
              <a:spLocks noChangeShapeType="1"/>
            </p:cNvSpPr>
            <p:nvPr userDrawn="1"/>
          </p:nvSpPr>
          <p:spPr bwMode="auto">
            <a:xfrm flipH="1">
              <a:off x="6900863" y="2286000"/>
              <a:ext cx="446088" cy="19685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Line 61"/>
            <p:cNvSpPr>
              <a:spLocks noChangeShapeType="1"/>
            </p:cNvSpPr>
            <p:nvPr userDrawn="1"/>
          </p:nvSpPr>
          <p:spPr bwMode="auto">
            <a:xfrm flipH="1">
              <a:off x="7469188" y="2149475"/>
              <a:ext cx="182563" cy="84138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Line 62"/>
            <p:cNvSpPr>
              <a:spLocks noChangeShapeType="1"/>
            </p:cNvSpPr>
            <p:nvPr userDrawn="1"/>
          </p:nvSpPr>
          <p:spPr bwMode="auto">
            <a:xfrm flipH="1" flipV="1">
              <a:off x="6943725" y="2998788"/>
              <a:ext cx="468313" cy="90488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Line 63"/>
            <p:cNvSpPr>
              <a:spLocks noChangeShapeType="1"/>
            </p:cNvSpPr>
            <p:nvPr userDrawn="1"/>
          </p:nvSpPr>
          <p:spPr bwMode="auto">
            <a:xfrm flipH="1" flipV="1">
              <a:off x="7543800" y="3116263"/>
              <a:ext cx="192088" cy="38100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Line 64"/>
            <p:cNvSpPr>
              <a:spLocks noChangeShapeType="1"/>
            </p:cNvSpPr>
            <p:nvPr userDrawn="1"/>
          </p:nvSpPr>
          <p:spPr bwMode="auto">
            <a:xfrm flipV="1">
              <a:off x="6881813" y="2562225"/>
              <a:ext cx="323850" cy="79375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Line 65"/>
            <p:cNvSpPr>
              <a:spLocks noChangeShapeType="1"/>
            </p:cNvSpPr>
            <p:nvPr userDrawn="1"/>
          </p:nvSpPr>
          <p:spPr bwMode="auto">
            <a:xfrm flipV="1">
              <a:off x="7337425" y="2411413"/>
              <a:ext cx="493713" cy="117475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Line 66"/>
            <p:cNvSpPr>
              <a:spLocks noChangeShapeType="1"/>
            </p:cNvSpPr>
            <p:nvPr userDrawn="1"/>
          </p:nvSpPr>
          <p:spPr bwMode="auto">
            <a:xfrm>
              <a:off x="6858000" y="3125788"/>
              <a:ext cx="315913" cy="117475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Line 67"/>
            <p:cNvSpPr>
              <a:spLocks noChangeShapeType="1"/>
            </p:cNvSpPr>
            <p:nvPr userDrawn="1"/>
          </p:nvSpPr>
          <p:spPr bwMode="auto">
            <a:xfrm>
              <a:off x="7299325" y="3295650"/>
              <a:ext cx="479425" cy="182563"/>
            </a:xfrm>
            <a:prstGeom prst="line">
              <a:avLst/>
            </a:prstGeom>
            <a:noFill/>
            <a:ln w="38100" cap="rnd">
              <a:solidFill>
                <a:srgbClr val="36363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8"/>
            <p:cNvSpPr/>
            <p:nvPr userDrawn="1"/>
          </p:nvSpPr>
          <p:spPr bwMode="auto">
            <a:xfrm>
              <a:off x="4910138" y="1670050"/>
              <a:ext cx="225425" cy="230188"/>
            </a:xfrm>
            <a:custGeom>
              <a:avLst/>
              <a:gdLst>
                <a:gd name="T0" fmla="*/ 48 w 48"/>
                <a:gd name="T1" fmla="*/ 24 h 49"/>
                <a:gd name="T2" fmla="*/ 28 w 48"/>
                <a:gd name="T3" fmla="*/ 21 h 49"/>
                <a:gd name="T4" fmla="*/ 24 w 48"/>
                <a:gd name="T5" fmla="*/ 0 h 49"/>
                <a:gd name="T6" fmla="*/ 20 w 48"/>
                <a:gd name="T7" fmla="*/ 21 h 49"/>
                <a:gd name="T8" fmla="*/ 0 w 48"/>
                <a:gd name="T9" fmla="*/ 24 h 49"/>
                <a:gd name="T10" fmla="*/ 20 w 48"/>
                <a:gd name="T11" fmla="*/ 28 h 49"/>
                <a:gd name="T12" fmla="*/ 24 w 48"/>
                <a:gd name="T13" fmla="*/ 49 h 49"/>
                <a:gd name="T14" fmla="*/ 28 w 48"/>
                <a:gd name="T15" fmla="*/ 28 h 49"/>
                <a:gd name="T16" fmla="*/ 48 w 48"/>
                <a:gd name="T1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9">
                  <a:moveTo>
                    <a:pt x="48" y="24"/>
                  </a:moveTo>
                  <a:cubicBezTo>
                    <a:pt x="48" y="23"/>
                    <a:pt x="39" y="21"/>
                    <a:pt x="28" y="21"/>
                  </a:cubicBezTo>
                  <a:cubicBezTo>
                    <a:pt x="27" y="9"/>
                    <a:pt x="26" y="0"/>
                    <a:pt x="24" y="0"/>
                  </a:cubicBezTo>
                  <a:cubicBezTo>
                    <a:pt x="22" y="0"/>
                    <a:pt x="20" y="9"/>
                    <a:pt x="20" y="21"/>
                  </a:cubicBezTo>
                  <a:cubicBezTo>
                    <a:pt x="8" y="21"/>
                    <a:pt x="0" y="23"/>
                    <a:pt x="0" y="24"/>
                  </a:cubicBezTo>
                  <a:cubicBezTo>
                    <a:pt x="0" y="26"/>
                    <a:pt x="8" y="28"/>
                    <a:pt x="20" y="28"/>
                  </a:cubicBezTo>
                  <a:cubicBezTo>
                    <a:pt x="20" y="40"/>
                    <a:pt x="22" y="49"/>
                    <a:pt x="24" y="49"/>
                  </a:cubicBezTo>
                  <a:cubicBezTo>
                    <a:pt x="26" y="49"/>
                    <a:pt x="27" y="40"/>
                    <a:pt x="28" y="28"/>
                  </a:cubicBezTo>
                  <a:cubicBezTo>
                    <a:pt x="39" y="28"/>
                    <a:pt x="48" y="26"/>
                    <a:pt x="48" y="24"/>
                  </a:cubicBez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9"/>
            <p:cNvSpPr/>
            <p:nvPr userDrawn="1"/>
          </p:nvSpPr>
          <p:spPr bwMode="auto">
            <a:xfrm>
              <a:off x="7769225" y="3182938"/>
              <a:ext cx="230188" cy="225425"/>
            </a:xfrm>
            <a:custGeom>
              <a:avLst/>
              <a:gdLst>
                <a:gd name="T0" fmla="*/ 49 w 49"/>
                <a:gd name="T1" fmla="*/ 24 h 48"/>
                <a:gd name="T2" fmla="*/ 28 w 49"/>
                <a:gd name="T3" fmla="*/ 20 h 48"/>
                <a:gd name="T4" fmla="*/ 25 w 49"/>
                <a:gd name="T5" fmla="*/ 0 h 48"/>
                <a:gd name="T6" fmla="*/ 21 w 49"/>
                <a:gd name="T7" fmla="*/ 20 h 48"/>
                <a:gd name="T8" fmla="*/ 0 w 49"/>
                <a:gd name="T9" fmla="*/ 24 h 48"/>
                <a:gd name="T10" fmla="*/ 21 w 49"/>
                <a:gd name="T11" fmla="*/ 28 h 48"/>
                <a:gd name="T12" fmla="*/ 25 w 49"/>
                <a:gd name="T13" fmla="*/ 48 h 48"/>
                <a:gd name="T14" fmla="*/ 28 w 49"/>
                <a:gd name="T15" fmla="*/ 28 h 48"/>
                <a:gd name="T16" fmla="*/ 49 w 49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49" y="24"/>
                  </a:moveTo>
                  <a:cubicBezTo>
                    <a:pt x="49" y="22"/>
                    <a:pt x="40" y="21"/>
                    <a:pt x="28" y="20"/>
                  </a:cubicBezTo>
                  <a:cubicBezTo>
                    <a:pt x="28" y="9"/>
                    <a:pt x="27" y="0"/>
                    <a:pt x="25" y="0"/>
                  </a:cubicBezTo>
                  <a:cubicBezTo>
                    <a:pt x="23" y="0"/>
                    <a:pt x="21" y="9"/>
                    <a:pt x="21" y="20"/>
                  </a:cubicBezTo>
                  <a:cubicBezTo>
                    <a:pt x="9" y="21"/>
                    <a:pt x="0" y="22"/>
                    <a:pt x="0" y="24"/>
                  </a:cubicBezTo>
                  <a:cubicBezTo>
                    <a:pt x="0" y="26"/>
                    <a:pt x="9" y="28"/>
                    <a:pt x="21" y="28"/>
                  </a:cubicBezTo>
                  <a:cubicBezTo>
                    <a:pt x="21" y="40"/>
                    <a:pt x="23" y="48"/>
                    <a:pt x="25" y="48"/>
                  </a:cubicBezTo>
                  <a:cubicBezTo>
                    <a:pt x="27" y="48"/>
                    <a:pt x="28" y="40"/>
                    <a:pt x="28" y="28"/>
                  </a:cubicBezTo>
                  <a:cubicBezTo>
                    <a:pt x="40" y="28"/>
                    <a:pt x="49" y="26"/>
                    <a:pt x="49" y="24"/>
                  </a:cubicBez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0"/>
            <p:cNvSpPr/>
            <p:nvPr userDrawn="1"/>
          </p:nvSpPr>
          <p:spPr bwMode="auto">
            <a:xfrm>
              <a:off x="4310063" y="2924175"/>
              <a:ext cx="150813" cy="150813"/>
            </a:xfrm>
            <a:custGeom>
              <a:avLst/>
              <a:gdLst>
                <a:gd name="T0" fmla="*/ 32 w 32"/>
                <a:gd name="T1" fmla="*/ 16 h 32"/>
                <a:gd name="T2" fmla="*/ 18 w 32"/>
                <a:gd name="T3" fmla="*/ 13 h 32"/>
                <a:gd name="T4" fmla="*/ 16 w 32"/>
                <a:gd name="T5" fmla="*/ 0 h 32"/>
                <a:gd name="T6" fmla="*/ 14 w 32"/>
                <a:gd name="T7" fmla="*/ 13 h 32"/>
                <a:gd name="T8" fmla="*/ 0 w 32"/>
                <a:gd name="T9" fmla="*/ 16 h 32"/>
                <a:gd name="T10" fmla="*/ 14 w 32"/>
                <a:gd name="T11" fmla="*/ 18 h 32"/>
                <a:gd name="T12" fmla="*/ 16 w 32"/>
                <a:gd name="T13" fmla="*/ 32 h 32"/>
                <a:gd name="T14" fmla="*/ 18 w 32"/>
                <a:gd name="T15" fmla="*/ 18 h 32"/>
                <a:gd name="T16" fmla="*/ 32 w 32"/>
                <a:gd name="T1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cubicBezTo>
                    <a:pt x="32" y="14"/>
                    <a:pt x="26" y="13"/>
                    <a:pt x="18" y="13"/>
                  </a:cubicBezTo>
                  <a:cubicBezTo>
                    <a:pt x="18" y="6"/>
                    <a:pt x="17" y="0"/>
                    <a:pt x="16" y="0"/>
                  </a:cubicBezTo>
                  <a:cubicBezTo>
                    <a:pt x="15" y="0"/>
                    <a:pt x="14" y="6"/>
                    <a:pt x="14" y="13"/>
                  </a:cubicBezTo>
                  <a:cubicBezTo>
                    <a:pt x="6" y="13"/>
                    <a:pt x="0" y="14"/>
                    <a:pt x="0" y="16"/>
                  </a:cubicBezTo>
                  <a:cubicBezTo>
                    <a:pt x="0" y="17"/>
                    <a:pt x="6" y="18"/>
                    <a:pt x="14" y="18"/>
                  </a:cubicBezTo>
                  <a:cubicBezTo>
                    <a:pt x="14" y="26"/>
                    <a:pt x="15" y="32"/>
                    <a:pt x="16" y="32"/>
                  </a:cubicBezTo>
                  <a:cubicBezTo>
                    <a:pt x="17" y="32"/>
                    <a:pt x="18" y="26"/>
                    <a:pt x="18" y="18"/>
                  </a:cubicBezTo>
                  <a:cubicBezTo>
                    <a:pt x="26" y="18"/>
                    <a:pt x="32" y="17"/>
                    <a:pt x="32" y="16"/>
                  </a:cubicBezTo>
                  <a:close/>
                </a:path>
              </a:pathLst>
            </a:custGeom>
            <a:solidFill>
              <a:srgbClr val="D93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0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446463" y="3037059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1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446463" y="5402972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8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46464" y="5106701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83" name="Freeform 38"/>
          <p:cNvSpPr/>
          <p:nvPr userDrawn="1"/>
        </p:nvSpPr>
        <p:spPr bwMode="auto">
          <a:xfrm>
            <a:off x="4089400" y="3819790"/>
            <a:ext cx="225425" cy="215900"/>
          </a:xfrm>
          <a:custGeom>
            <a:avLst/>
            <a:gdLst>
              <a:gd name="T0" fmla="*/ 142 w 142"/>
              <a:gd name="T1" fmla="*/ 50 h 136"/>
              <a:gd name="T2" fmla="*/ 92 w 142"/>
              <a:gd name="T3" fmla="*/ 44 h 136"/>
              <a:gd name="T4" fmla="*/ 71 w 142"/>
              <a:gd name="T5" fmla="*/ 0 h 136"/>
              <a:gd name="T6" fmla="*/ 50 w 142"/>
              <a:gd name="T7" fmla="*/ 44 h 136"/>
              <a:gd name="T8" fmla="*/ 0 w 142"/>
              <a:gd name="T9" fmla="*/ 50 h 136"/>
              <a:gd name="T10" fmla="*/ 35 w 142"/>
              <a:gd name="T11" fmla="*/ 86 h 136"/>
              <a:gd name="T12" fmla="*/ 27 w 142"/>
              <a:gd name="T13" fmla="*/ 136 h 136"/>
              <a:gd name="T14" fmla="*/ 71 w 142"/>
              <a:gd name="T15" fmla="*/ 112 h 136"/>
              <a:gd name="T16" fmla="*/ 115 w 142"/>
              <a:gd name="T17" fmla="*/ 136 h 136"/>
              <a:gd name="T18" fmla="*/ 106 w 142"/>
              <a:gd name="T19" fmla="*/ 86 h 136"/>
              <a:gd name="T20" fmla="*/ 142 w 142"/>
              <a:gd name="T21" fmla="*/ 5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" h="136">
                <a:moveTo>
                  <a:pt x="142" y="50"/>
                </a:moveTo>
                <a:lnTo>
                  <a:pt x="92" y="44"/>
                </a:lnTo>
                <a:lnTo>
                  <a:pt x="71" y="0"/>
                </a:lnTo>
                <a:lnTo>
                  <a:pt x="50" y="44"/>
                </a:lnTo>
                <a:lnTo>
                  <a:pt x="0" y="50"/>
                </a:lnTo>
                <a:lnTo>
                  <a:pt x="35" y="86"/>
                </a:lnTo>
                <a:lnTo>
                  <a:pt x="27" y="136"/>
                </a:lnTo>
                <a:lnTo>
                  <a:pt x="71" y="112"/>
                </a:lnTo>
                <a:lnTo>
                  <a:pt x="115" y="136"/>
                </a:lnTo>
                <a:lnTo>
                  <a:pt x="106" y="86"/>
                </a:lnTo>
                <a:lnTo>
                  <a:pt x="142" y="50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39"/>
          <p:cNvSpPr/>
          <p:nvPr userDrawn="1"/>
        </p:nvSpPr>
        <p:spPr bwMode="auto">
          <a:xfrm>
            <a:off x="7886700" y="3819790"/>
            <a:ext cx="220663" cy="215900"/>
          </a:xfrm>
          <a:custGeom>
            <a:avLst/>
            <a:gdLst>
              <a:gd name="T0" fmla="*/ 139 w 139"/>
              <a:gd name="T1" fmla="*/ 50 h 136"/>
              <a:gd name="T2" fmla="*/ 92 w 139"/>
              <a:gd name="T3" fmla="*/ 44 h 136"/>
              <a:gd name="T4" fmla="*/ 68 w 139"/>
              <a:gd name="T5" fmla="*/ 0 h 136"/>
              <a:gd name="T6" fmla="*/ 47 w 139"/>
              <a:gd name="T7" fmla="*/ 44 h 136"/>
              <a:gd name="T8" fmla="*/ 0 w 139"/>
              <a:gd name="T9" fmla="*/ 50 h 136"/>
              <a:gd name="T10" fmla="*/ 35 w 139"/>
              <a:gd name="T11" fmla="*/ 86 h 136"/>
              <a:gd name="T12" fmla="*/ 27 w 139"/>
              <a:gd name="T13" fmla="*/ 136 h 136"/>
              <a:gd name="T14" fmla="*/ 68 w 139"/>
              <a:gd name="T15" fmla="*/ 112 h 136"/>
              <a:gd name="T16" fmla="*/ 112 w 139"/>
              <a:gd name="T17" fmla="*/ 136 h 136"/>
              <a:gd name="T18" fmla="*/ 103 w 139"/>
              <a:gd name="T19" fmla="*/ 86 h 136"/>
              <a:gd name="T20" fmla="*/ 139 w 139"/>
              <a:gd name="T21" fmla="*/ 5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9" h="136">
                <a:moveTo>
                  <a:pt x="139" y="50"/>
                </a:moveTo>
                <a:lnTo>
                  <a:pt x="92" y="44"/>
                </a:lnTo>
                <a:lnTo>
                  <a:pt x="68" y="0"/>
                </a:lnTo>
                <a:lnTo>
                  <a:pt x="47" y="44"/>
                </a:lnTo>
                <a:lnTo>
                  <a:pt x="0" y="50"/>
                </a:lnTo>
                <a:lnTo>
                  <a:pt x="35" y="86"/>
                </a:lnTo>
                <a:lnTo>
                  <a:pt x="27" y="136"/>
                </a:lnTo>
                <a:lnTo>
                  <a:pt x="68" y="112"/>
                </a:lnTo>
                <a:lnTo>
                  <a:pt x="112" y="136"/>
                </a:lnTo>
                <a:lnTo>
                  <a:pt x="103" y="86"/>
                </a:lnTo>
                <a:lnTo>
                  <a:pt x="139" y="50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984A266-B88B-4232-AC53-62AFDC0455E2}"/>
              </a:ext>
            </a:extLst>
          </p:cNvPr>
          <p:cNvGrpSpPr/>
          <p:nvPr userDrawn="1"/>
        </p:nvGrpSpPr>
        <p:grpSpPr>
          <a:xfrm>
            <a:off x="11108055" y="138430"/>
            <a:ext cx="896620" cy="547370"/>
            <a:chOff x="17282" y="263"/>
            <a:chExt cx="1412" cy="862"/>
          </a:xfrm>
        </p:grpSpPr>
        <p:pic>
          <p:nvPicPr>
            <p:cNvPr id="77" name="图片 2">
              <a:extLst>
                <a:ext uri="{FF2B5EF4-FFF2-40B4-BE49-F238E27FC236}">
                  <a16:creationId xmlns:a16="http://schemas.microsoft.com/office/drawing/2014/main" id="{1636DC15-CF13-4F27-B756-0F31ED092C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7282" y="365"/>
              <a:ext cx="590" cy="598"/>
            </a:xfrm>
            <a:prstGeom prst="rect">
              <a:avLst/>
            </a:prstGeom>
          </p:spPr>
        </p:pic>
        <p:pic>
          <p:nvPicPr>
            <p:cNvPr id="78" name="图片 3">
              <a:extLst>
                <a:ext uri="{FF2B5EF4-FFF2-40B4-BE49-F238E27FC236}">
                  <a16:creationId xmlns:a16="http://schemas.microsoft.com/office/drawing/2014/main" id="{19AC1892-B060-444B-A780-45A8778A0A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7932" y="263"/>
              <a:ext cx="763" cy="862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2019/4/24</a:t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92A6F48-0EDF-416C-8487-A5988008BFAB}"/>
              </a:ext>
            </a:extLst>
          </p:cNvPr>
          <p:cNvGrpSpPr/>
          <p:nvPr userDrawn="1"/>
        </p:nvGrpSpPr>
        <p:grpSpPr>
          <a:xfrm>
            <a:off x="11108055" y="138430"/>
            <a:ext cx="896620" cy="547370"/>
            <a:chOff x="17282" y="263"/>
            <a:chExt cx="1412" cy="862"/>
          </a:xfrm>
        </p:grpSpPr>
        <p:pic>
          <p:nvPicPr>
            <p:cNvPr id="15" name="图片 2">
              <a:extLst>
                <a:ext uri="{FF2B5EF4-FFF2-40B4-BE49-F238E27FC236}">
                  <a16:creationId xmlns:a16="http://schemas.microsoft.com/office/drawing/2014/main" id="{85BC4793-8EED-4142-9872-108E32EFEC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7282" y="365"/>
              <a:ext cx="590" cy="598"/>
            </a:xfrm>
            <a:prstGeom prst="rect">
              <a:avLst/>
            </a:prstGeom>
          </p:spPr>
        </p:pic>
        <p:pic>
          <p:nvPicPr>
            <p:cNvPr id="16" name="图片 3">
              <a:extLst>
                <a:ext uri="{FF2B5EF4-FFF2-40B4-BE49-F238E27FC236}">
                  <a16:creationId xmlns:a16="http://schemas.microsoft.com/office/drawing/2014/main" id="{8AF6EFB0-AD1F-4909-9756-CE1C1E47F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/>
            <a:stretch>
              <a:fillRect/>
            </a:stretch>
          </p:blipFill>
          <p:spPr>
            <a:xfrm>
              <a:off x="17932" y="263"/>
              <a:ext cx="763" cy="862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B9D9457-E285-4E57-84EB-1E880DA3B81E}"/>
              </a:ext>
            </a:extLst>
          </p:cNvPr>
          <p:cNvGrpSpPr/>
          <p:nvPr userDrawn="1"/>
        </p:nvGrpSpPr>
        <p:grpSpPr>
          <a:xfrm>
            <a:off x="11108055" y="138430"/>
            <a:ext cx="896620" cy="547370"/>
            <a:chOff x="17282" y="263"/>
            <a:chExt cx="1412" cy="86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D9FECB5-1BAD-4227-8712-7AFA7324BF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7282" y="365"/>
              <a:ext cx="590" cy="598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D15784A-ED92-4D99-8917-A873DC90FD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/>
            <a:stretch>
              <a:fillRect/>
            </a:stretch>
          </p:blipFill>
          <p:spPr>
            <a:xfrm>
              <a:off x="17932" y="263"/>
              <a:ext cx="763" cy="862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image" Target="../media/image18.png"/><Relationship Id="rId26" Type="http://schemas.openxmlformats.org/officeDocument/2006/relationships/image" Target="../media/image23.png"/><Relationship Id="rId3" Type="http://schemas.openxmlformats.org/officeDocument/2006/relationships/image" Target="../media/image6.png"/><Relationship Id="rId21" Type="http://schemas.openxmlformats.org/officeDocument/2006/relationships/image" Target="../media/image19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7.png"/><Relationship Id="rId25" Type="http://schemas.openxmlformats.org/officeDocument/2006/relationships/image" Target="../media/image22.png"/><Relationship Id="rId33" Type="http://schemas.openxmlformats.org/officeDocument/2006/relationships/image" Target="../media/image2.png"/><Relationship Id="rId2" Type="http://schemas.openxmlformats.org/officeDocument/2006/relationships/image" Target="../media/image28.png"/><Relationship Id="rId16" Type="http://schemas.openxmlformats.org/officeDocument/2006/relationships/image" Target="../media/image16.png"/><Relationship Id="rId20" Type="http://schemas.openxmlformats.org/officeDocument/2006/relationships/image" Target="../media/image31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32.png"/><Relationship Id="rId32" Type="http://schemas.openxmlformats.org/officeDocument/2006/relationships/image" Target="../media/image1.png"/><Relationship Id="rId5" Type="http://schemas.openxmlformats.org/officeDocument/2006/relationships/image" Target="../media/image8.png"/><Relationship Id="rId15" Type="http://schemas.openxmlformats.org/officeDocument/2006/relationships/image" Target="../media/image29.png"/><Relationship Id="rId23" Type="http://schemas.openxmlformats.org/officeDocument/2006/relationships/image" Target="../media/image21.png"/><Relationship Id="rId28" Type="http://schemas.openxmlformats.org/officeDocument/2006/relationships/image" Target="../media/image25.png"/><Relationship Id="rId10" Type="http://schemas.openxmlformats.org/officeDocument/2006/relationships/image" Target="../media/image13.png"/><Relationship Id="rId19" Type="http://schemas.openxmlformats.org/officeDocument/2006/relationships/image" Target="../media/image30.png"/><Relationship Id="rId31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.png"/><Relationship Id="rId22" Type="http://schemas.openxmlformats.org/officeDocument/2006/relationships/image" Target="../media/image20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8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9.png"/><Relationship Id="rId12" Type="http://schemas.openxmlformats.org/officeDocument/2006/relationships/image" Target="../media/image84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jpeg"/><Relationship Id="rId5" Type="http://schemas.openxmlformats.org/officeDocument/2006/relationships/image" Target="../media/image19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4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20.pn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chart" Target="../charts/chart26.xml"/><Relationship Id="rId7" Type="http://schemas.openxmlformats.org/officeDocument/2006/relationships/image" Target="../media/image122.png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chart" Target="../charts/chart28.xml"/><Relationship Id="rId10" Type="http://schemas.openxmlformats.org/officeDocument/2006/relationships/image" Target="../media/image125.jpeg"/><Relationship Id="rId4" Type="http://schemas.openxmlformats.org/officeDocument/2006/relationships/chart" Target="../charts/chart27.xml"/><Relationship Id="rId9" Type="http://schemas.openxmlformats.org/officeDocument/2006/relationships/image" Target="../media/image124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1.xml"/><Relationship Id="rId3" Type="http://schemas.openxmlformats.org/officeDocument/2006/relationships/image" Target="../media/image127.png"/><Relationship Id="rId7" Type="http://schemas.openxmlformats.org/officeDocument/2006/relationships/chart" Target="../charts/chart30.xm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9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chart" Target="../charts/chart3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hart" Target="../charts/chart34.xml"/><Relationship Id="rId7" Type="http://schemas.openxmlformats.org/officeDocument/2006/relationships/image" Target="../media/image130.png"/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chart" Target="../charts/chart36.xml"/><Relationship Id="rId4" Type="http://schemas.openxmlformats.org/officeDocument/2006/relationships/chart" Target="../charts/char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0.xml"/><Relationship Id="rId3" Type="http://schemas.openxmlformats.org/officeDocument/2006/relationships/image" Target="../media/image132.png"/><Relationship Id="rId7" Type="http://schemas.openxmlformats.org/officeDocument/2006/relationships/chart" Target="../charts/chart39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38.xml"/><Relationship Id="rId5" Type="http://schemas.openxmlformats.org/officeDocument/2006/relationships/chart" Target="../charts/chart37.xml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chart" Target="../charts/chart42.xml"/><Relationship Id="rId7" Type="http://schemas.openxmlformats.org/officeDocument/2006/relationships/image" Target="../media/image135.png"/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chart" Target="../charts/chart44.xml"/><Relationship Id="rId4" Type="http://schemas.openxmlformats.org/officeDocument/2006/relationships/chart" Target="../charts/chart4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8.xml"/><Relationship Id="rId3" Type="http://schemas.openxmlformats.org/officeDocument/2006/relationships/image" Target="../media/image138.png"/><Relationship Id="rId7" Type="http://schemas.openxmlformats.org/officeDocument/2006/relationships/chart" Target="../charts/chart47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6.xml"/><Relationship Id="rId5" Type="http://schemas.openxmlformats.org/officeDocument/2006/relationships/chart" Target="../charts/chart45.xml"/><Relationship Id="rId4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chart" Target="../charts/chart50.xml"/><Relationship Id="rId7" Type="http://schemas.openxmlformats.org/officeDocument/2006/relationships/image" Target="../media/image141.png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chart" Target="../charts/chart52.xml"/><Relationship Id="rId4" Type="http://schemas.openxmlformats.org/officeDocument/2006/relationships/chart" Target="../charts/chart5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chart" Target="../charts/chart54.xml"/><Relationship Id="rId7" Type="http://schemas.openxmlformats.org/officeDocument/2006/relationships/image" Target="../media/image144.png"/><Relationship Id="rId2" Type="http://schemas.openxmlformats.org/officeDocument/2006/relationships/chart" Target="../charts/chart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chart" Target="../charts/chart56.xml"/><Relationship Id="rId4" Type="http://schemas.openxmlformats.org/officeDocument/2006/relationships/chart" Target="../charts/chart5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0.xml"/><Relationship Id="rId3" Type="http://schemas.openxmlformats.org/officeDocument/2006/relationships/image" Target="../media/image147.png"/><Relationship Id="rId7" Type="http://schemas.openxmlformats.org/officeDocument/2006/relationships/chart" Target="../charts/chart59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58.xml"/><Relationship Id="rId5" Type="http://schemas.openxmlformats.org/officeDocument/2006/relationships/chart" Target="../charts/chart57.xml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chart" Target="../charts/chart62.xml"/><Relationship Id="rId7" Type="http://schemas.openxmlformats.org/officeDocument/2006/relationships/image" Target="../media/image150.png"/><Relationship Id="rId2" Type="http://schemas.openxmlformats.org/officeDocument/2006/relationships/chart" Target="../charts/chart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chart" Target="../charts/chart64.xml"/><Relationship Id="rId4" Type="http://schemas.openxmlformats.org/officeDocument/2006/relationships/chart" Target="../charts/chart6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s://sensortower-china.com/ios/us/tojoy-game/app/zombie-strike-idle-battle-srpg/1418435463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1.jpeg"/><Relationship Id="rId17" Type="http://schemas.openxmlformats.org/officeDocument/2006/relationships/image" Target="../media/image44.png"/><Relationship Id="rId2" Type="http://schemas.openxmlformats.org/officeDocument/2006/relationships/chart" Target="../charts/chart1.xml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11" Type="http://schemas.openxmlformats.org/officeDocument/2006/relationships/hyperlink" Target="https://sensortower-china.com/ios/us/andrey-pryakhin/app/last-day-on-earth/1241932094" TargetMode="External"/><Relationship Id="rId5" Type="http://schemas.openxmlformats.org/officeDocument/2006/relationships/image" Target="../media/image36.jpeg"/><Relationship Id="rId15" Type="http://schemas.openxmlformats.org/officeDocument/2006/relationships/hyperlink" Target="https://sensortower-china.com/ios/us/naturalmotion/app/csr-racing-2/887947640" TargetMode="External"/><Relationship Id="rId10" Type="http://schemas.openxmlformats.org/officeDocument/2006/relationships/image" Target="../media/image40.jpeg"/><Relationship Id="rId4" Type="http://schemas.openxmlformats.org/officeDocument/2006/relationships/image" Target="../media/image35.png"/><Relationship Id="rId9" Type="http://schemas.openxmlformats.org/officeDocument/2006/relationships/hyperlink" Target="https://sensortower-china.com/ios/us/electronic-arts/app/simcity-buildit/913292932" TargetMode="External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18" Type="http://schemas.openxmlformats.org/officeDocument/2006/relationships/image" Target="../media/image58.jpeg"/><Relationship Id="rId26" Type="http://schemas.openxmlformats.org/officeDocument/2006/relationships/image" Target="../media/image66.png"/><Relationship Id="rId3" Type="http://schemas.openxmlformats.org/officeDocument/2006/relationships/image" Target="../media/image45.png"/><Relationship Id="rId21" Type="http://schemas.openxmlformats.org/officeDocument/2006/relationships/image" Target="../media/image61.jpeg"/><Relationship Id="rId7" Type="http://schemas.openxmlformats.org/officeDocument/2006/relationships/image" Target="../media/image34.png"/><Relationship Id="rId12" Type="http://schemas.openxmlformats.org/officeDocument/2006/relationships/image" Target="../media/image53.jpeg"/><Relationship Id="rId17" Type="http://schemas.openxmlformats.org/officeDocument/2006/relationships/image" Target="../media/image35.png"/><Relationship Id="rId25" Type="http://schemas.openxmlformats.org/officeDocument/2006/relationships/image" Target="../media/image65.png"/><Relationship Id="rId2" Type="http://schemas.openxmlformats.org/officeDocument/2006/relationships/chart" Target="../charts/chart2.xml"/><Relationship Id="rId16" Type="http://schemas.openxmlformats.org/officeDocument/2006/relationships/image" Target="../media/image57.jpe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jpeg"/><Relationship Id="rId11" Type="http://schemas.openxmlformats.org/officeDocument/2006/relationships/image" Target="../media/image52.png"/><Relationship Id="rId24" Type="http://schemas.openxmlformats.org/officeDocument/2006/relationships/image" Target="../media/image64.jpeg"/><Relationship Id="rId32" Type="http://schemas.openxmlformats.org/officeDocument/2006/relationships/image" Target="../media/image72.png"/><Relationship Id="rId5" Type="http://schemas.openxmlformats.org/officeDocument/2006/relationships/image" Target="../media/image47.jpeg"/><Relationship Id="rId15" Type="http://schemas.openxmlformats.org/officeDocument/2006/relationships/image" Target="../media/image56.jpeg"/><Relationship Id="rId23" Type="http://schemas.openxmlformats.org/officeDocument/2006/relationships/image" Target="../media/image63.jpeg"/><Relationship Id="rId28" Type="http://schemas.openxmlformats.org/officeDocument/2006/relationships/image" Target="../media/image68.png"/><Relationship Id="rId10" Type="http://schemas.openxmlformats.org/officeDocument/2006/relationships/image" Target="../media/image51.jpeg"/><Relationship Id="rId19" Type="http://schemas.openxmlformats.org/officeDocument/2006/relationships/image" Target="../media/image59.png"/><Relationship Id="rId31" Type="http://schemas.openxmlformats.org/officeDocument/2006/relationships/image" Target="../media/image71.jpeg"/><Relationship Id="rId4" Type="http://schemas.openxmlformats.org/officeDocument/2006/relationships/image" Target="../media/image46.jpe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jpeg"/><Relationship Id="rId27" Type="http://schemas.openxmlformats.org/officeDocument/2006/relationships/image" Target="../media/image67.png"/><Relationship Id="rId30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icture 64" descr="https://is4-ssl.mzstatic.com/image/thumb/Purple124/v4/ca/ac/48/caac4841-ff87-810e-e775-c2b12ba548e1/AppIcon-0-1x_U007emarketing-0-85-220-0-7.png/150x150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36" y="1884"/>
            <a:ext cx="1221879" cy="122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-15876" y="3656539"/>
            <a:ext cx="12207875" cy="3201462"/>
          </a:xfrm>
          <a:prstGeom prst="rect">
            <a:avLst/>
          </a:prstGeom>
          <a:solidFill>
            <a:schemeClr val="accent3">
              <a:lumMod val="75000"/>
              <a:alpha val="7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3"/>
          <p:cNvSpPr txBox="1"/>
          <p:nvPr/>
        </p:nvSpPr>
        <p:spPr>
          <a:xfrm>
            <a:off x="3298825" y="4078399"/>
            <a:ext cx="5594350" cy="63838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全球手游图标特征研究</a:t>
            </a:r>
          </a:p>
        </p:txBody>
      </p:sp>
      <p:sp>
        <p:nvSpPr>
          <p:cNvPr id="38" name="副标题 4"/>
          <p:cNvSpPr txBox="1"/>
          <p:nvPr/>
        </p:nvSpPr>
        <p:spPr>
          <a:xfrm>
            <a:off x="3298825" y="5028757"/>
            <a:ext cx="5594350" cy="10211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数研中心 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用户研究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CN" altLang="en-US" sz="1400" dirty="0">
                <a:solidFill>
                  <a:schemeClr val="bg1"/>
                </a:solidFill>
              </a:rPr>
              <a:t>刘翼然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zh-CN" sz="1400" dirty="0">
                <a:solidFill>
                  <a:schemeClr val="bg1"/>
                </a:solidFill>
              </a:rPr>
              <a:t>2019</a:t>
            </a:r>
            <a:r>
              <a:rPr lang="zh-CN" altLang="en-US" sz="1400" dirty="0">
                <a:solidFill>
                  <a:schemeClr val="bg1"/>
                </a:solidFill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</a:rPr>
              <a:t>3</a:t>
            </a:r>
            <a:r>
              <a:rPr lang="zh-CN" altLang="en-US" sz="1400" dirty="0">
                <a:solidFill>
                  <a:schemeClr val="bg1"/>
                </a:solidFill>
              </a:rPr>
              <a:t>月</a:t>
            </a:r>
            <a:r>
              <a:rPr lang="en-US" altLang="zh-CN" sz="1400" dirty="0">
                <a:solidFill>
                  <a:schemeClr val="bg1"/>
                </a:solidFill>
              </a:rPr>
              <a:t>28</a:t>
            </a:r>
            <a:r>
              <a:rPr lang="zh-CN" altLang="en-US" sz="1400" dirty="0">
                <a:solidFill>
                  <a:schemeClr val="bg1"/>
                </a:solidFill>
              </a:rPr>
              <a:t>日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-4922"/>
            <a:ext cx="12192000" cy="3664175"/>
            <a:chOff x="0" y="-4922"/>
            <a:chExt cx="12192000" cy="3664175"/>
          </a:xfrm>
        </p:grpSpPr>
        <p:pic>
          <p:nvPicPr>
            <p:cNvPr id="1046" name="Picture 22" descr="https://is2-ssl.mzstatic.com/image/thumb/Purple113/v4/30/ea/59/30ea59d8-d30d-559b-7165-2a0851ea248a/AppIcon-0-1x_U007emarketing-0-0-85-220-9.png/150x150b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467" y="1221049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is5-ssl.mzstatic.com/image/thumb/Purple123/v4/bd/3b/72/bd3b729a-fdf8-3b9c-7e75-cf2db56e2568/AppIcon-0-1x_U007emarketing-0-85-220-7.png/150x150bb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4922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is1-ssl.mzstatic.com/image/thumb/Purple113/v4/44/c4/74/44c474ae-97fb-f81d-4d0b-eaa91f405e1f/AppIcon-1x_U007emarketing-0-0-GLES2_U002c0-512MB-sRGB-0-0-0-85-220-0-0-0-6.png/150x150bb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020" y="1221049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is3-ssl.mzstatic.com/image/thumb/Purple113/v4/8f/ea/3e/8fea3ec8-423e-eab0-2645-8d38ff29cf66/AppIcon-0-1x_U007emarketing-0-85-220-0-9.png/150x150bb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134" y="-4922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is1-ssl.mzstatic.com/image/thumb/Purple113/v4/83/1d/44/831d44c7-b595-573a-6d45-82d6c934984b/AppIcon-0-1x_U007emarketing-0-0-85-220-7.png/150x150bb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" y="2438853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is1-ssl.mzstatic.com/image/thumb/Purple123/v4/8d/be/2e/8dbe2e32-e75d-bebf-cade-4148972a11f4/AppIcon-0-1x_U007emarketing-0-0-GLES2_U002c0-512MB-sRGB-0-0-0-85-220-0-0-0-7.png/150x150bb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277" y="2438853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is1-ssl.mzstatic.com/image/thumb/Purple113/v4/94/08/b5/9408b553-c0d5-fa22-ae61-266e7877190e/AppIcon-0-1x_U007emarketing-0-85-220-0-10.png/150x150b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808" y="1221049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is4-ssl.mzstatic.com/image/thumb/Purple124/v4/d6/07/6f/d6076fe9-8ba1-f763-bd51-c8b61372f2d6/AppIcon-0-1x_U007emarketing-0-85-220-6.png/150x150bb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361" y="1221049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s://is1-ssl.mzstatic.com/image/thumb/Purple124/v4/8b/71/af/8b71af2c-8cc8-43cd-5736-1337d29bef22/AppIcon-0-1x_U007emarketing-0-85-220-6.png/150x150bb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702" y="1221049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is4-ssl.mzstatic.com/image/thumb/Purple113/v4/77/ea/31/77ea31e3-e800-72be-faec-c6688dafe963/AppIcon-0-1x_U007emarketing-0-85-220-7.png/150x150bb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201" y="-4922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s://is3-ssl.mzstatic.com/image/thumb/Purple123/v4/c5/ad/a5/c5ada51f-2fd1-cf12-8328-208174a74d5c/AppIcon-0-1x_U007emarketing-0-85-220-0-6.png/150x150bb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914" y="1221049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https://is5-ssl.mzstatic.com/image/thumb/Purple114/v4/23/32/10/23321067-ec2a-0766-a11b-e137875cacb7/AppIcon-1x_U007emarketing-0-85-220-0-9.png/150x150bb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341" y="2438853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https://is4-ssl.mzstatic.com/image/thumb/Purple113/v4/18/f9/6e/18f96e7f-4309-a9a3-8cec-5279bed45fa2/AppIcon-0-1x_U007emarketing-0-0-85-220-0-7.png/150x150bb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2533" y="2438853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https://is4-ssl.mzstatic.com/image/thumb/Purple123/v4/5d/f3/9d/5df39dbf-e2e1-7f3a-8171-0d93629b2155/AppIcon-0-1x_U007emarketing-0-85-220-0-6.png/150x150bb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213" y="2438853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https://is2-ssl.mzstatic.com/image/thumb/Purple124/v4/2a/84/0e/2a840ede-c98a-d27e-96df-095210c88e0b/AppIcon-0-1x_U007emarketing-0-85-220-0-7.png/150x150bb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335" y="-4922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8" name="Picture 34" descr="https://is3-ssl.mzstatic.com/image/thumb/Purple123/v4/82/ea/80/82ea801d-fd61-4478-4fbb-effa56886fe8/AppIcon-0-1x_U007emarketing-0-0-85-220-0-7.png/150x150bb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402" y="-4922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https://is2-ssl.mzstatic.com/image/thumb/Purple123/v4/b3/f1/9b/b3f19bed-61fb-c1bd-5ee5-c4b72a106721/AppIcon-1x_U007emarketing-85-220-0-9.png/150x150bb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2536" y="-4922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https://is1-ssl.mzstatic.com/image/thumb/Purple123/v4/60/17/35/601735d2-7edd-6ee9-434e-02f549b72409/AppIcon-0-1x_U007emarketing-0-85-220-9.png/150x150bb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3149" y="1223764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 descr="https://is5-ssl.mzstatic.com/image/thumb/Purple123/v4/6e/9c/63/6e9c63f7-585a-225e-2226-0b6450256eb6/AppIcon-1x_U007emarketing-85-220-9.png/150x150bb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6255" y="1221049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 descr="https://is5-ssl.mzstatic.com/image/thumb/Purple124/v4/74/d3/f6/74d3f6c2-b358-48a5-23c5-8eb8ce8522de/AppIcon-0-1x_U007emarketing-0-0-85-220-10.png/150x150bb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67" y="-4922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8" name="Picture 44" descr="https://is4-ssl.mzstatic.com/image/thumb/Purple113/v4/f3/ed/23/f3ed23a8-a8b9-8a6c-fefd-045da6bd72c2/AppIcon-0-1x_U007emarketing-0-0-GLES2_U002c0-512MB-sRGB-0-0-0-85-220-0-0-0-7.png/150x150bb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3469" y="-4922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0" name="Picture 46" descr="https://is1-ssl.mzstatic.com/image/thumb/Purple123/v4/1e/82/d8/1e82d8bd-eab8-98f7-bbb9-ac4f11ef62e9/AppIcon-1x_U007emarketing-85-220-3.png/150x150bb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1600" y="1221049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 descr="https://is4-ssl.mzstatic.com/image/thumb/Purple114/v4/ce/fb/e5/cefbe520-b26c-3a5b-cc7a-f91ef5d29d1d/AppIcon-0-1x_U007emarketing-0-85-220-0-10.png/150x150bb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3" y="1221049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50" descr="https://is3-ssl.mzstatic.com/image/thumb/Purple123/v4/0c/47/52/0c475274-5020-f7e6-202a-035f03f57325/AppIcon-0-1x_U007emarketing-0-85-220-0-7.png/150x150bb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268" y="-4922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6" name="Picture 52" descr="https://is3-ssl.mzstatic.com/image/thumb/Purple113/v4/91/99/4d/91994d09-b73f-50a7-1761-3bb556ffd89a/AppIcon-0-1x_U007emarketing-0-85-220-6.png/150x150bb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149" y="2438853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8" name="Picture 54" descr="https://is1-ssl.mzstatic.com/image/thumb/Purple114/v4/fd/a0/c6/fda0c6dc-bf94-4b2d-e426-3605cd0be6e6/AppIcon-0-1x_U007emarketing-0-0-85-220-4.png/150x150bb.pn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3469" y="2438853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0" name="Picture 56" descr="https://is5-ssl.mzstatic.com/image/thumb/Purple113/v4/00/5b/5b/005b5b19-ca16-401f-533f-07269b0aecec/AppIcon-0-1x_U007emarketing-0-85-220-0-6.png/150x150bb.pn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085" y="2438853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2" name="Picture 58" descr="https://is2-ssl.mzstatic.com/image/thumb/Purple113/v4/d9/7b/a4/d97ba4b6-3072-965b-1446-1a03b6ee08c5/AppIcon-0-1x_U007emarketing-0-85-220-0-7.png/150x150bb.pn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405" y="2438853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6" name="Picture 62" descr="https://is5-ssl.mzstatic.com/image/thumb/Purple114/v4/1f/a6/f3/1fa6f344-2a5d-6762-5cbd-366a8b86bc54/PesMobile-0-1x_U007emarketing-0-85-220-0-7.png/150x150bb.png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1600" y="2438853"/>
              <a:ext cx="1220400" cy="122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矩形 38"/>
          <p:cNvSpPr/>
          <p:nvPr/>
        </p:nvSpPr>
        <p:spPr>
          <a:xfrm>
            <a:off x="-21449" y="-13208"/>
            <a:ext cx="12207876" cy="3669747"/>
          </a:xfrm>
          <a:prstGeom prst="rect">
            <a:avLst/>
          </a:prstGeom>
          <a:solidFill>
            <a:schemeClr val="accent2">
              <a:lumMod val="20000"/>
              <a:lumOff val="80000"/>
              <a:alpha val="7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1C76EAE-DFBA-44B4-82D4-BE37BCB92742}"/>
              </a:ext>
            </a:extLst>
          </p:cNvPr>
          <p:cNvGrpSpPr/>
          <p:nvPr/>
        </p:nvGrpSpPr>
        <p:grpSpPr>
          <a:xfrm>
            <a:off x="11108055" y="138430"/>
            <a:ext cx="896620" cy="547370"/>
            <a:chOff x="17282" y="263"/>
            <a:chExt cx="1412" cy="862"/>
          </a:xfrm>
        </p:grpSpPr>
        <p:pic>
          <p:nvPicPr>
            <p:cNvPr id="40" name="图片 2">
              <a:extLst>
                <a:ext uri="{FF2B5EF4-FFF2-40B4-BE49-F238E27FC236}">
                  <a16:creationId xmlns:a16="http://schemas.microsoft.com/office/drawing/2014/main" id="{0D0DC699-16EF-4040-9E81-A21A34E56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/>
            <a:stretch>
              <a:fillRect/>
            </a:stretch>
          </p:blipFill>
          <p:spPr>
            <a:xfrm>
              <a:off x="17282" y="365"/>
              <a:ext cx="590" cy="598"/>
            </a:xfrm>
            <a:prstGeom prst="rect">
              <a:avLst/>
            </a:prstGeom>
          </p:spPr>
        </p:pic>
        <p:pic>
          <p:nvPicPr>
            <p:cNvPr id="41" name="图片 3">
              <a:extLst>
                <a:ext uri="{FF2B5EF4-FFF2-40B4-BE49-F238E27FC236}">
                  <a16:creationId xmlns:a16="http://schemas.microsoft.com/office/drawing/2014/main" id="{E928983F-8693-4E48-9625-E047795B6C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screen"/>
            <a:stretch>
              <a:fillRect/>
            </a:stretch>
          </p:blipFill>
          <p:spPr>
            <a:xfrm>
              <a:off x="17932" y="263"/>
              <a:ext cx="763" cy="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6DA81B8-44A0-435C-87CC-251972592917}"/>
              </a:ext>
            </a:extLst>
          </p:cNvPr>
          <p:cNvSpPr/>
          <p:nvPr/>
        </p:nvSpPr>
        <p:spPr>
          <a:xfrm>
            <a:off x="762000" y="2184400"/>
            <a:ext cx="6946900" cy="3048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C31E02-FACF-4088-B76B-4ABC49EC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全球手游市场构成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CA3B678-729E-43B0-8965-5DE63FA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92D14A-B1EF-48B4-AD35-1E628181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397F8C7E-3149-42B3-91BA-29904C4619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682545"/>
              </p:ext>
            </p:extLst>
          </p:nvPr>
        </p:nvGraphicFramePr>
        <p:xfrm>
          <a:off x="669924" y="1993900"/>
          <a:ext cx="7137399" cy="4322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11D76AD1-0720-4DB8-B7EA-5953007C8B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306828"/>
              </p:ext>
            </p:extLst>
          </p:nvPr>
        </p:nvGraphicFramePr>
        <p:xfrm>
          <a:off x="7993062" y="2071333"/>
          <a:ext cx="3114675" cy="3224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îṡḻiḋé">
            <a:extLst>
              <a:ext uri="{FF2B5EF4-FFF2-40B4-BE49-F238E27FC236}">
                <a16:creationId xmlns:a16="http://schemas.microsoft.com/office/drawing/2014/main" id="{6D81FEEC-7E76-4100-ADF7-46CC81934A4E}"/>
              </a:ext>
            </a:extLst>
          </p:cNvPr>
          <p:cNvSpPr txBox="1"/>
          <p:nvPr/>
        </p:nvSpPr>
        <p:spPr>
          <a:xfrm>
            <a:off x="673104" y="1219200"/>
            <a:ext cx="10756896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rmAutofit/>
          </a:bodyPr>
          <a:lstStyle/>
          <a:p>
            <a:pPr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卡牌、</a:t>
            </a:r>
            <a:r>
              <a:rPr lang="en-US" altLang="zh-CN" sz="1600" dirty="0">
                <a:latin typeface="+mj-ea"/>
                <a:ea typeface="+mj-ea"/>
              </a:rPr>
              <a:t>RPG</a:t>
            </a:r>
            <a:r>
              <a:rPr lang="zh-CN" altLang="en-US" sz="1600" dirty="0">
                <a:latin typeface="+mj-ea"/>
                <a:ea typeface="+mj-ea"/>
              </a:rPr>
              <a:t>、消除、</a:t>
            </a:r>
            <a:r>
              <a:rPr lang="en-US" altLang="zh-CN" sz="1600" dirty="0">
                <a:latin typeface="+mj-ea"/>
                <a:ea typeface="+mj-ea"/>
              </a:rPr>
              <a:t>SLG</a:t>
            </a:r>
            <a:r>
              <a:rPr lang="zh-CN" altLang="en-US" sz="1600" dirty="0">
                <a:latin typeface="+mj-ea"/>
                <a:ea typeface="+mj-ea"/>
              </a:rPr>
              <a:t>与棋牌赌博产品最为丰富，并占据了手游市场</a:t>
            </a:r>
            <a:r>
              <a:rPr lang="en-US" altLang="zh-CN" sz="1600" dirty="0">
                <a:latin typeface="+mj-ea"/>
                <a:ea typeface="+mj-ea"/>
              </a:rPr>
              <a:t>65%</a:t>
            </a:r>
            <a:r>
              <a:rPr lang="zh-CN" altLang="en-US" sz="1600" dirty="0">
                <a:latin typeface="+mj-ea"/>
                <a:ea typeface="+mj-ea"/>
              </a:rPr>
              <a:t>的份额，是最主要的游戏类型。</a:t>
            </a:r>
            <a:endParaRPr 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816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056414" y="2796989"/>
            <a:ext cx="5419185" cy="895350"/>
          </a:xfrm>
        </p:spPr>
        <p:txBody>
          <a:bodyPr/>
          <a:lstStyle/>
          <a:p>
            <a:r>
              <a:rPr lang="zh-CN" altLang="en-US" sz="3600" dirty="0"/>
              <a:t>卡牌类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83705" y="3165475"/>
            <a:ext cx="599440" cy="43942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D93844"/>
                </a:solidFill>
                <a:latin typeface="Impact" panose="020B0806030902050204" pitchFamily="34" charset="0"/>
                <a:ea typeface="微软雅黑" panose="020B0503020204020204" charset="-122"/>
              </a:rPr>
              <a:t>21%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056414" y="3720148"/>
            <a:ext cx="3524440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18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卡牌类游戏特征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114421"/>
            <a:ext cx="10850563" cy="119062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卡牌类游戏是目前手游市场上最常见的游戏类型，因其</a:t>
            </a:r>
            <a:r>
              <a:rPr lang="zh-CN" altLang="en-US" sz="1600" b="1" dirty="0">
                <a:latin typeface="+mj-ea"/>
                <a:ea typeface="+mj-ea"/>
              </a:rPr>
              <a:t>多角色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重数值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600" b="1" dirty="0">
                <a:latin typeface="+mj-ea"/>
              </a:rPr>
              <a:t>玩法简单</a:t>
            </a:r>
            <a:r>
              <a:rPr lang="zh-CN" altLang="en-US" sz="1600" dirty="0">
                <a:latin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附加</a:t>
            </a:r>
            <a:r>
              <a:rPr lang="zh-CN" altLang="en-US" sz="1600" b="1" dirty="0">
                <a:latin typeface="+mj-ea"/>
              </a:rPr>
              <a:t>玩法</a:t>
            </a:r>
            <a:r>
              <a:rPr lang="zh-CN" altLang="en-US" sz="1600" b="1" dirty="0">
                <a:latin typeface="+mj-ea"/>
                <a:ea typeface="+mj-ea"/>
              </a:rPr>
              <a:t>空间大</a:t>
            </a:r>
            <a:r>
              <a:rPr lang="zh-CN" altLang="en-US" sz="1600" dirty="0">
                <a:latin typeface="+mj-ea"/>
              </a:rPr>
              <a:t>、</a:t>
            </a:r>
            <a:r>
              <a:rPr lang="zh-CN" altLang="en-US" sz="1600" b="1" dirty="0">
                <a:latin typeface="+mj-ea"/>
              </a:rPr>
              <a:t>付费空间大</a:t>
            </a:r>
            <a:r>
              <a:rPr lang="zh-CN" altLang="en-US" sz="1600" dirty="0">
                <a:latin typeface="+mj-ea"/>
              </a:rPr>
              <a:t>、</a:t>
            </a:r>
            <a:r>
              <a:rPr lang="zh-CN" altLang="en-US" sz="1600" b="1" dirty="0">
                <a:latin typeface="+mj-ea"/>
              </a:rPr>
              <a:t>题材与受众覆盖面广</a:t>
            </a:r>
            <a:r>
              <a:rPr lang="zh-CN" altLang="en-US" sz="1600" dirty="0">
                <a:latin typeface="+mj-ea"/>
                <a:ea typeface="+mj-ea"/>
              </a:rPr>
              <a:t>等特征，而受到许多厂商乃至</a:t>
            </a:r>
            <a:r>
              <a:rPr lang="en-US" altLang="zh-CN" sz="1600" dirty="0">
                <a:latin typeface="+mj-ea"/>
                <a:ea typeface="+mj-ea"/>
              </a:rPr>
              <a:t>IP</a:t>
            </a:r>
            <a:r>
              <a:rPr lang="zh-CN" altLang="en-US" sz="1600" dirty="0">
                <a:latin typeface="+mj-ea"/>
                <a:ea typeface="+mj-ea"/>
              </a:rPr>
              <a:t>移植产品的青睐。</a:t>
            </a: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日本是卡牌类游戏最大的市场，这与其本土厂商频繁地移植</a:t>
            </a:r>
            <a:r>
              <a:rPr lang="en-US" altLang="zh-CN" sz="1600" dirty="0">
                <a:latin typeface="+mj-ea"/>
                <a:ea typeface="+mj-ea"/>
              </a:rPr>
              <a:t>IP</a:t>
            </a:r>
            <a:r>
              <a:rPr lang="zh-CN" altLang="en-US" sz="1600" dirty="0">
                <a:latin typeface="+mj-ea"/>
                <a:ea typeface="+mj-ea"/>
              </a:rPr>
              <a:t>以及日本玩家的玩法偏好有关。</a:t>
            </a:r>
            <a:endParaRPr lang="en-US" sz="1600" dirty="0">
              <a:latin typeface="+mj-ea"/>
              <a:ea typeface="+mj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3E7872-059C-42A8-9BED-3C157D6DB191}"/>
              </a:ext>
            </a:extLst>
          </p:cNvPr>
          <p:cNvGrpSpPr/>
          <p:nvPr/>
        </p:nvGrpSpPr>
        <p:grpSpPr>
          <a:xfrm>
            <a:off x="7030884" y="2634213"/>
            <a:ext cx="3519717" cy="3238987"/>
            <a:chOff x="7030884" y="2634213"/>
            <a:chExt cx="3519717" cy="3238987"/>
          </a:xfrm>
        </p:grpSpPr>
        <p:pic>
          <p:nvPicPr>
            <p:cNvPr id="28" name="图片 27" descr="Fate/Grand Order">
              <a:extLst>
                <a:ext uri="{FF2B5EF4-FFF2-40B4-BE49-F238E27FC236}">
                  <a16:creationId xmlns:a16="http://schemas.microsoft.com/office/drawing/2014/main" id="{DD1516B6-E988-470B-AFDD-6FF6A2B92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0884" y="2634213"/>
              <a:ext cx="1008000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 descr="ドラゴンボールZ ドッカンバトル">
              <a:extLst>
                <a:ext uri="{FF2B5EF4-FFF2-40B4-BE49-F238E27FC236}">
                  <a16:creationId xmlns:a16="http://schemas.microsoft.com/office/drawing/2014/main" id="{48F0EB34-FCEE-46AE-9B05-E58546A2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0884" y="3729834"/>
              <a:ext cx="1008000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图片 29" descr="モンスターストライク">
              <a:extLst>
                <a:ext uri="{FF2B5EF4-FFF2-40B4-BE49-F238E27FC236}">
                  <a16:creationId xmlns:a16="http://schemas.microsoft.com/office/drawing/2014/main" id="{757FDACD-FF05-485E-945B-9A96BEE60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2601" y="2634213"/>
              <a:ext cx="1008000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图片 30" descr="阴阳师">
              <a:extLst>
                <a:ext uri="{FF2B5EF4-FFF2-40B4-BE49-F238E27FC236}">
                  <a16:creationId xmlns:a16="http://schemas.microsoft.com/office/drawing/2014/main" id="{2E5DDAB7-7CAD-44E9-996B-1D46A975B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6743" y="2634213"/>
              <a:ext cx="1008000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图片 31" descr="Idle Heroes - Idle Games">
              <a:extLst>
                <a:ext uri="{FF2B5EF4-FFF2-40B4-BE49-F238E27FC236}">
                  <a16:creationId xmlns:a16="http://schemas.microsoft.com/office/drawing/2014/main" id="{3F75E8FD-3513-479B-9CCB-4006E6F57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2601" y="3729834"/>
              <a:ext cx="1008000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图片 32" descr="MARVEL Contest of Champions">
              <a:extLst>
                <a:ext uri="{FF2B5EF4-FFF2-40B4-BE49-F238E27FC236}">
                  <a16:creationId xmlns:a16="http://schemas.microsoft.com/office/drawing/2014/main" id="{84F27420-BD5C-4466-A64D-9A37DA825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0884" y="4865200"/>
              <a:ext cx="1008000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图片 33" descr="火影忍者">
              <a:extLst>
                <a:ext uri="{FF2B5EF4-FFF2-40B4-BE49-F238E27FC236}">
                  <a16:creationId xmlns:a16="http://schemas.microsoft.com/office/drawing/2014/main" id="{4490BCFD-22BD-45CE-B8EF-D87DA85F7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6743" y="3729834"/>
              <a:ext cx="1008000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图片 35" descr="Yu-Gi-Oh! Duel Links">
              <a:extLst>
                <a:ext uri="{FF2B5EF4-FFF2-40B4-BE49-F238E27FC236}">
                  <a16:creationId xmlns:a16="http://schemas.microsoft.com/office/drawing/2014/main" id="{46A0F62F-ADFD-4232-8973-760600809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6743" y="4865200"/>
              <a:ext cx="1008000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图片 36" descr="Summoners War">
              <a:extLst>
                <a:ext uri="{FF2B5EF4-FFF2-40B4-BE49-F238E27FC236}">
                  <a16:creationId xmlns:a16="http://schemas.microsoft.com/office/drawing/2014/main" id="{72EA164E-4BF2-45CE-9326-3A3194B8B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2601" y="4865200"/>
              <a:ext cx="1008000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âæªç©å¼¹ç âçå¾çæç´¢ç»æ">
            <a:extLst>
              <a:ext uri="{FF2B5EF4-FFF2-40B4-BE49-F238E27FC236}">
                <a16:creationId xmlns:a16="http://schemas.microsoft.com/office/drawing/2014/main" id="{A06C4955-1989-400E-82BF-588AA880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634213"/>
            <a:ext cx="3091455" cy="150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ç¸å³å¾ç">
            <a:extLst>
              <a:ext uri="{FF2B5EF4-FFF2-40B4-BE49-F238E27FC236}">
                <a16:creationId xmlns:a16="http://schemas.microsoft.com/office/drawing/2014/main" id="{81702D1B-69E2-46BC-8FA1-DD282FAC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257" y="4166617"/>
            <a:ext cx="3033925" cy="17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îṡḻiḋé">
            <a:extLst>
              <a:ext uri="{FF2B5EF4-FFF2-40B4-BE49-F238E27FC236}">
                <a16:creationId xmlns:a16="http://schemas.microsoft.com/office/drawing/2014/main" id="{237CC31F-013D-47D0-A5B4-01CCD5CAFDC5}"/>
              </a:ext>
            </a:extLst>
          </p:cNvPr>
          <p:cNvSpPr txBox="1"/>
          <p:nvPr/>
        </p:nvSpPr>
        <p:spPr>
          <a:xfrm>
            <a:off x="4272555" y="3008775"/>
            <a:ext cx="1658627" cy="7905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日系卡牌游戏中动辄近百种卡牌角色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îṡḻiḋé">
            <a:extLst>
              <a:ext uri="{FF2B5EF4-FFF2-40B4-BE49-F238E27FC236}">
                <a16:creationId xmlns:a16="http://schemas.microsoft.com/office/drawing/2014/main" id="{D2F4F55B-1B24-4B67-8047-6811D7770E9E}"/>
              </a:ext>
            </a:extLst>
          </p:cNvPr>
          <p:cNvSpPr txBox="1"/>
          <p:nvPr/>
        </p:nvSpPr>
        <p:spPr>
          <a:xfrm>
            <a:off x="1181100" y="4676718"/>
            <a:ext cx="1716157" cy="7905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大部分操作简单，重点在卡牌角色数值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465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卡牌游戏图标观感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îṡḻiḋé">
            <a:extLst>
              <a:ext uri="{FF2B5EF4-FFF2-40B4-BE49-F238E27FC236}">
                <a16:creationId xmlns:a16="http://schemas.microsoft.com/office/drawing/2014/main" id="{9D73E0DA-9C48-4E6E-8795-54A75D11D35A}"/>
              </a:ext>
            </a:extLst>
          </p:cNvPr>
          <p:cNvSpPr txBox="1"/>
          <p:nvPr/>
        </p:nvSpPr>
        <p:spPr>
          <a:xfrm>
            <a:off x="669923" y="1114421"/>
            <a:ext cx="10850563" cy="7905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由于卡牌游戏常常带有其他类型游戏的玩法，因此图标的观感也较为混杂，往往会融入其他类型游戏的图标特征。</a:t>
            </a:r>
            <a:endParaRPr lang="en-US" sz="1600" dirty="0">
              <a:latin typeface="+mj-ea"/>
              <a:ea typeface="+mj-ea"/>
            </a:endParaRPr>
          </a:p>
        </p:txBody>
      </p:sp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D7BED419-B724-494C-B3EA-EAC42845A1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707363"/>
              </p:ext>
            </p:extLst>
          </p:nvPr>
        </p:nvGraphicFramePr>
        <p:xfrm>
          <a:off x="641608" y="1728787"/>
          <a:ext cx="7610475" cy="442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40B90491-89E6-4881-BCB1-B3EBCACFB3C9}"/>
              </a:ext>
            </a:extLst>
          </p:cNvPr>
          <p:cNvSpPr/>
          <p:nvPr/>
        </p:nvSpPr>
        <p:spPr>
          <a:xfrm>
            <a:off x="7859602" y="2159901"/>
            <a:ext cx="3284648" cy="890372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+mj-ea"/>
              </a:rPr>
              <a:t>由于卡牌游戏中有</a:t>
            </a:r>
            <a:r>
              <a:rPr lang="zh-CN" altLang="en-US" sz="1200" b="1" dirty="0">
                <a:latin typeface="+mj-ea"/>
              </a:rPr>
              <a:t>大量的</a:t>
            </a:r>
            <a:r>
              <a:rPr lang="en-US" altLang="zh-CN" sz="1200" b="1" dirty="0">
                <a:latin typeface="+mj-ea"/>
              </a:rPr>
              <a:t>IP</a:t>
            </a:r>
            <a:r>
              <a:rPr lang="zh-CN" altLang="en-US" sz="1200" b="1" dirty="0">
                <a:latin typeface="+mj-ea"/>
              </a:rPr>
              <a:t>移植产品</a:t>
            </a:r>
            <a:r>
              <a:rPr lang="zh-CN" altLang="en-US" sz="1200" dirty="0">
                <a:latin typeface="+mj-ea"/>
              </a:rPr>
              <a:t>，而</a:t>
            </a:r>
            <a:r>
              <a:rPr lang="en-US" altLang="zh-CN" sz="1200" dirty="0">
                <a:latin typeface="+mj-ea"/>
              </a:rPr>
              <a:t>IP</a:t>
            </a:r>
            <a:r>
              <a:rPr lang="zh-CN" altLang="en-US" sz="1200" dirty="0">
                <a:latin typeface="+mj-ea"/>
              </a:rPr>
              <a:t>产品往往会直接使用</a:t>
            </a:r>
            <a:r>
              <a:rPr lang="en-US" altLang="zh-CN" sz="1200" dirty="0">
                <a:latin typeface="+mj-ea"/>
              </a:rPr>
              <a:t>IP</a:t>
            </a:r>
            <a:r>
              <a:rPr lang="zh-CN" altLang="en-US" sz="1200" dirty="0">
                <a:latin typeface="+mj-ea"/>
              </a:rPr>
              <a:t>形象作为图标内容，以</a:t>
            </a:r>
            <a:r>
              <a:rPr lang="zh-CN" altLang="en-US" sz="1200" b="1" dirty="0">
                <a:latin typeface="+mj-ea"/>
              </a:rPr>
              <a:t>直观地联系到</a:t>
            </a:r>
            <a:r>
              <a:rPr lang="en-US" altLang="zh-CN" sz="1200" b="1" dirty="0">
                <a:latin typeface="+mj-ea"/>
              </a:rPr>
              <a:t>IP</a:t>
            </a:r>
            <a:r>
              <a:rPr lang="zh-CN" altLang="en-US" sz="1200" dirty="0">
                <a:latin typeface="+mj-ea"/>
              </a:rPr>
              <a:t>，继而吸引下载体验。</a:t>
            </a:r>
            <a:endParaRPr lang="zh-CN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54D303-CE37-4145-89AC-E3AD859326E0}"/>
              </a:ext>
            </a:extLst>
          </p:cNvPr>
          <p:cNvSpPr/>
          <p:nvPr/>
        </p:nvSpPr>
        <p:spPr>
          <a:xfrm>
            <a:off x="7859602" y="3219453"/>
            <a:ext cx="3284648" cy="890372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/>
              <a:t>日本</a:t>
            </a:r>
            <a:r>
              <a:rPr lang="zh-CN" altLang="en-US" sz="1200" dirty="0"/>
              <a:t>是卡牌游戏的集中地，而二次元是日本手游的一大组成，因此卡牌游戏中二次元观感的图标占较大比例。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9177579-9462-4FC7-AB5F-4C074F5E3193}"/>
              </a:ext>
            </a:extLst>
          </p:cNvPr>
          <p:cNvSpPr/>
          <p:nvPr/>
        </p:nvSpPr>
        <p:spPr>
          <a:xfrm>
            <a:off x="7859602" y="4290539"/>
            <a:ext cx="3284648" cy="613373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卡牌游戏常常附加</a:t>
            </a:r>
            <a:r>
              <a:rPr lang="en-US" altLang="zh-CN" sz="1200" dirty="0"/>
              <a:t>RPG</a:t>
            </a:r>
            <a:r>
              <a:rPr lang="zh-CN" altLang="en-US" sz="1200" dirty="0"/>
              <a:t>、动作等玩法，因此图标观感常有故事感、冲突与战斗感。</a:t>
            </a:r>
          </a:p>
        </p:txBody>
      </p:sp>
      <p:graphicFrame>
        <p:nvGraphicFramePr>
          <p:cNvPr id="33" name="图表 32">
            <a:extLst>
              <a:ext uri="{FF2B5EF4-FFF2-40B4-BE49-F238E27FC236}">
                <a16:creationId xmlns:a16="http://schemas.microsoft.com/office/drawing/2014/main" id="{42A7B340-1088-4A7C-9262-0DC4CDC876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883711"/>
              </p:ext>
            </p:extLst>
          </p:nvPr>
        </p:nvGraphicFramePr>
        <p:xfrm>
          <a:off x="4899742" y="3800479"/>
          <a:ext cx="2390924" cy="194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2956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卡牌游戏图标的主流类型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îṡḻiḋé">
            <a:extLst>
              <a:ext uri="{FF2B5EF4-FFF2-40B4-BE49-F238E27FC236}">
                <a16:creationId xmlns:a16="http://schemas.microsoft.com/office/drawing/2014/main" id="{2A9E54B9-9D21-4D6C-948B-27B6CD41B9DE}"/>
              </a:ext>
            </a:extLst>
          </p:cNvPr>
          <p:cNvSpPr txBox="1"/>
          <p:nvPr/>
        </p:nvSpPr>
        <p:spPr>
          <a:xfrm>
            <a:off x="7096125" y="1990721"/>
            <a:ext cx="4424362" cy="7905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头像类</a:t>
            </a:r>
            <a:r>
              <a:rPr lang="zh-CN" altLang="en-US" sz="1600" dirty="0">
                <a:latin typeface="+mj-ea"/>
                <a:ea typeface="+mj-ea"/>
              </a:rPr>
              <a:t>图标是卡牌游戏中最常见的图标</a:t>
            </a:r>
            <a:endParaRPr lang="en-US" sz="1600" dirty="0">
              <a:latin typeface="+mj-ea"/>
              <a:ea typeface="+mj-ea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C5A25E7A-CFD8-48D9-9505-450D1119BE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451552"/>
              </p:ext>
            </p:extLst>
          </p:nvPr>
        </p:nvGraphicFramePr>
        <p:xfrm>
          <a:off x="954523" y="1800225"/>
          <a:ext cx="5760000" cy="38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图片 8" descr="Fate/Grand Order">
            <a:extLst>
              <a:ext uri="{FF2B5EF4-FFF2-40B4-BE49-F238E27FC236}">
                <a16:creationId xmlns:a16="http://schemas.microsoft.com/office/drawing/2014/main" id="{B4C42F76-4C63-4C61-91E1-8A0DD0BC7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359" y="2641694"/>
            <a:ext cx="1008000" cy="10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图片 10" descr="Summoners War">
            <a:extLst>
              <a:ext uri="{FF2B5EF4-FFF2-40B4-BE49-F238E27FC236}">
                <a16:creationId xmlns:a16="http://schemas.microsoft.com/office/drawing/2014/main" id="{51364E50-A044-43D9-935F-7FA5630B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67" y="2641694"/>
            <a:ext cx="1008000" cy="10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" name="图片 11" descr="ドラゴンボールZ ドッカンバトル">
            <a:extLst>
              <a:ext uri="{FF2B5EF4-FFF2-40B4-BE49-F238E27FC236}">
                <a16:creationId xmlns:a16="http://schemas.microsoft.com/office/drawing/2014/main" id="{74BE7EBA-AD55-4A99-9B49-00FFC1862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777" y="2641694"/>
            <a:ext cx="1008000" cy="10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" name="图片 12" descr="阴阳师">
            <a:extLst>
              <a:ext uri="{FF2B5EF4-FFF2-40B4-BE49-F238E27FC236}">
                <a16:creationId xmlns:a16="http://schemas.microsoft.com/office/drawing/2014/main" id="{41A5C2B5-E3BD-4E44-88BA-A8DD03BA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63" y="4002119"/>
            <a:ext cx="1008000" cy="10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4" name="图片 13" descr="Yu-Gi-Oh! Duel Links">
            <a:extLst>
              <a:ext uri="{FF2B5EF4-FFF2-40B4-BE49-F238E27FC236}">
                <a16:creationId xmlns:a16="http://schemas.microsoft.com/office/drawing/2014/main" id="{3F7B35A7-8CAD-408E-8006-0AADACE57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71" y="4002119"/>
            <a:ext cx="1008000" cy="10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96060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卡牌游戏图标的主流画风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îṡḻiḋé">
            <a:extLst>
              <a:ext uri="{FF2B5EF4-FFF2-40B4-BE49-F238E27FC236}">
                <a16:creationId xmlns:a16="http://schemas.microsoft.com/office/drawing/2014/main" id="{F1C87C69-BEAD-44B1-8E92-5E4B57D7F497}"/>
              </a:ext>
            </a:extLst>
          </p:cNvPr>
          <p:cNvSpPr txBox="1"/>
          <p:nvPr/>
        </p:nvSpPr>
        <p:spPr>
          <a:xfrm>
            <a:off x="6398418" y="1838323"/>
            <a:ext cx="4860000" cy="262890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日式卡通画风</a:t>
            </a:r>
            <a:r>
              <a:rPr lang="zh-CN" altLang="en-US" sz="1600" dirty="0">
                <a:latin typeface="+mj-ea"/>
                <a:ea typeface="+mj-ea"/>
              </a:rPr>
              <a:t>是卡牌游戏中最常采用的画风，这与卡牌游戏的题材与受欢迎地区有关。</a:t>
            </a: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r>
              <a:rPr lang="zh-CN" altLang="en-US" sz="1400" b="1" dirty="0">
                <a:latin typeface="+mj-ea"/>
                <a:ea typeface="+mj-ea"/>
              </a:rPr>
              <a:t>美式卡通画风</a:t>
            </a:r>
            <a:r>
              <a:rPr lang="zh-CN" altLang="en-US" sz="1400" dirty="0">
                <a:latin typeface="+mj-ea"/>
                <a:ea typeface="+mj-ea"/>
              </a:rPr>
              <a:t>则较多出现在欧美系的卡牌手游上。</a:t>
            </a:r>
            <a:endParaRPr lang="en-US" sz="1400" dirty="0">
              <a:latin typeface="+mj-ea"/>
              <a:ea typeface="+mj-ea"/>
            </a:endParaRPr>
          </a:p>
        </p:txBody>
      </p:sp>
      <p:pic>
        <p:nvPicPr>
          <p:cNvPr id="9" name="图片 8" descr="Fate/Grand Order">
            <a:extLst>
              <a:ext uri="{FF2B5EF4-FFF2-40B4-BE49-F238E27FC236}">
                <a16:creationId xmlns:a16="http://schemas.microsoft.com/office/drawing/2014/main" id="{2D71E43E-4440-4137-9F70-3503A23AD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93" y="2843625"/>
            <a:ext cx="865950" cy="86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图片 9" descr="ドラゴンボールZ ドッカンバトル">
            <a:extLst>
              <a:ext uri="{FF2B5EF4-FFF2-40B4-BE49-F238E27FC236}">
                <a16:creationId xmlns:a16="http://schemas.microsoft.com/office/drawing/2014/main" id="{714F9F23-81FA-4AC6-806F-A0B12D466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711" y="2843625"/>
            <a:ext cx="865950" cy="86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图片 10" descr="阴阳师">
            <a:extLst>
              <a:ext uri="{FF2B5EF4-FFF2-40B4-BE49-F238E27FC236}">
                <a16:creationId xmlns:a16="http://schemas.microsoft.com/office/drawing/2014/main" id="{05329713-CA10-427A-9F04-91910303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02" y="2843625"/>
            <a:ext cx="865950" cy="86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" name="图片 11" descr="Idle Heroes - Idle Games">
            <a:extLst>
              <a:ext uri="{FF2B5EF4-FFF2-40B4-BE49-F238E27FC236}">
                <a16:creationId xmlns:a16="http://schemas.microsoft.com/office/drawing/2014/main" id="{8265A1A7-F547-420B-8767-3185FF7D9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77" y="4583421"/>
            <a:ext cx="648000" cy="6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" name="图片 12" descr="MARVEL Contest of Champions">
            <a:extLst>
              <a:ext uri="{FF2B5EF4-FFF2-40B4-BE49-F238E27FC236}">
                <a16:creationId xmlns:a16="http://schemas.microsoft.com/office/drawing/2014/main" id="{615DC7F5-FC72-4CD0-9F47-D8DD831DC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523" y="4583421"/>
            <a:ext cx="648000" cy="6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4" name="图片 13" descr="Star Wars™: Galaxy of Heroes">
            <a:extLst>
              <a:ext uri="{FF2B5EF4-FFF2-40B4-BE49-F238E27FC236}">
                <a16:creationId xmlns:a16="http://schemas.microsoft.com/office/drawing/2014/main" id="{EB670BD5-A7A5-4B18-BB73-50D6CE71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686" y="4583421"/>
            <a:ext cx="648000" cy="6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010D3EF2-C6C7-412A-A8A7-AECBC98532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642008"/>
              </p:ext>
            </p:extLst>
          </p:nvPr>
        </p:nvGraphicFramePr>
        <p:xfrm>
          <a:off x="968536" y="1765575"/>
          <a:ext cx="5050500" cy="38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130321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056414" y="2796989"/>
            <a:ext cx="5419185" cy="895350"/>
          </a:xfrm>
        </p:spPr>
        <p:txBody>
          <a:bodyPr/>
          <a:lstStyle/>
          <a:p>
            <a:r>
              <a:rPr lang="en-US" altLang="zh-CN" sz="3600" dirty="0"/>
              <a:t>RPG</a:t>
            </a:r>
            <a:r>
              <a:rPr lang="zh-CN" altLang="en-US" sz="3600" dirty="0"/>
              <a:t>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83705" y="3155950"/>
            <a:ext cx="599440" cy="43942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D93844"/>
                </a:solidFill>
                <a:latin typeface="Impact" panose="020B0806030902050204" pitchFamily="34" charset="0"/>
                <a:ea typeface="微软雅黑" panose="020B0503020204020204" charset="-122"/>
              </a:rPr>
              <a:t>15%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056414" y="3720148"/>
            <a:ext cx="3524440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RPG</a:t>
            </a:r>
            <a:r>
              <a:rPr lang="zh-CN" altLang="en-US" dirty="0"/>
              <a:t>游戏特征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114421"/>
            <a:ext cx="10850563" cy="119062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en-US" altLang="zh-CN" sz="1600" dirty="0">
                <a:latin typeface="+mj-ea"/>
                <a:ea typeface="+mj-ea"/>
              </a:rPr>
              <a:t>RPG</a:t>
            </a:r>
            <a:r>
              <a:rPr lang="zh-CN" altLang="en-US" sz="1600" dirty="0">
                <a:latin typeface="+mj-ea"/>
                <a:ea typeface="+mj-ea"/>
              </a:rPr>
              <a:t>游戏在中韩日市场备受欢迎，其主要特征有</a:t>
            </a:r>
            <a:r>
              <a:rPr lang="zh-CN" altLang="en-US" sz="1600" b="1" dirty="0">
                <a:latin typeface="+mj-ea"/>
                <a:ea typeface="+mj-ea"/>
              </a:rPr>
              <a:t>重视游戏剧情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画面精致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对游戏品质要求高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社交性强</a:t>
            </a:r>
            <a:r>
              <a:rPr lang="zh-CN" altLang="en-US" sz="1600" dirty="0">
                <a:latin typeface="+mj-ea"/>
                <a:ea typeface="+mj-ea"/>
              </a:rPr>
              <a:t>等，往往有端游</a:t>
            </a:r>
            <a:r>
              <a:rPr lang="en-US" altLang="zh-CN" sz="1600" b="1" dirty="0">
                <a:latin typeface="+mj-ea"/>
                <a:ea typeface="+mj-ea"/>
              </a:rPr>
              <a:t>IP</a:t>
            </a:r>
            <a:r>
              <a:rPr lang="zh-CN" altLang="en-US" sz="1600" dirty="0">
                <a:latin typeface="+mj-ea"/>
                <a:ea typeface="+mj-ea"/>
              </a:rPr>
              <a:t>效应加持，品类由本土大厂所垄断。</a:t>
            </a:r>
            <a:endParaRPr lang="en-US" sz="1600" dirty="0"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C9088B-3CFA-4FFC-8E3C-48B468706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"/>
          <a:stretch/>
        </p:blipFill>
        <p:spPr>
          <a:xfrm>
            <a:off x="2217215" y="2390771"/>
            <a:ext cx="2592910" cy="3438529"/>
          </a:xfrm>
          <a:prstGeom prst="rect">
            <a:avLst/>
          </a:prstGeom>
        </p:spPr>
      </p:pic>
      <p:pic>
        <p:nvPicPr>
          <p:cNvPr id="6148" name="Picture 4" descr="ç¸å³å¾ç">
            <a:extLst>
              <a:ext uri="{FF2B5EF4-FFF2-40B4-BE49-F238E27FC236}">
                <a16:creationId xmlns:a16="http://schemas.microsoft.com/office/drawing/2014/main" id="{80702890-BE03-4211-968C-2573C50B3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394340"/>
            <a:ext cx="4593160" cy="34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2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RPG</a:t>
            </a:r>
            <a:r>
              <a:rPr lang="zh-CN" altLang="en-US" dirty="0"/>
              <a:t>游戏图标观感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îṡḻiḋé">
            <a:extLst>
              <a:ext uri="{FF2B5EF4-FFF2-40B4-BE49-F238E27FC236}">
                <a16:creationId xmlns:a16="http://schemas.microsoft.com/office/drawing/2014/main" id="{9D73E0DA-9C48-4E6E-8795-54A75D11D35A}"/>
              </a:ext>
            </a:extLst>
          </p:cNvPr>
          <p:cNvSpPr txBox="1"/>
          <p:nvPr/>
        </p:nvSpPr>
        <p:spPr>
          <a:xfrm>
            <a:off x="669923" y="1114421"/>
            <a:ext cx="10850563" cy="7905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剧情是</a:t>
            </a:r>
            <a:r>
              <a:rPr lang="en-US" altLang="zh-CN" sz="1600" dirty="0">
                <a:latin typeface="+mj-ea"/>
                <a:ea typeface="+mj-ea"/>
              </a:rPr>
              <a:t>RPG</a:t>
            </a:r>
            <a:r>
              <a:rPr lang="zh-CN" altLang="en-US" sz="1600" dirty="0">
                <a:latin typeface="+mj-ea"/>
                <a:ea typeface="+mj-ea"/>
              </a:rPr>
              <a:t>游戏的核心，引人入胜的故事甚至可以弥补画面等方面的不足。</a:t>
            </a:r>
            <a:endParaRPr lang="en-US" sz="1600" dirty="0">
              <a:latin typeface="+mj-ea"/>
              <a:ea typeface="+mj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0B90491-89E6-4881-BCB1-B3EBCACFB3C9}"/>
              </a:ext>
            </a:extLst>
          </p:cNvPr>
          <p:cNvSpPr/>
          <p:nvPr/>
        </p:nvSpPr>
        <p:spPr>
          <a:xfrm>
            <a:off x="7859602" y="2159901"/>
            <a:ext cx="3284648" cy="890372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40%</a:t>
            </a:r>
            <a:r>
              <a:rPr lang="zh-CN" altLang="en-US" sz="1200" dirty="0"/>
              <a:t>的</a:t>
            </a:r>
            <a:r>
              <a:rPr lang="en-US" altLang="zh-CN" sz="1200" dirty="0"/>
              <a:t>RPG</a:t>
            </a:r>
            <a:r>
              <a:rPr lang="zh-CN" altLang="en-US" sz="1200" dirty="0"/>
              <a:t>手游图标画面，都传递出一种</a:t>
            </a:r>
            <a:r>
              <a:rPr lang="zh-CN" altLang="en-US" sz="1200" b="1" dirty="0"/>
              <a:t>待人探索的故事感</a:t>
            </a:r>
            <a:r>
              <a:rPr lang="zh-CN" altLang="en-US" sz="1200" dirty="0"/>
              <a:t>，这符合</a:t>
            </a:r>
            <a:r>
              <a:rPr lang="en-US" altLang="zh-CN" sz="1200" dirty="0"/>
              <a:t>RPG</a:t>
            </a:r>
            <a:r>
              <a:rPr lang="zh-CN" altLang="en-US" sz="1200" b="1" dirty="0"/>
              <a:t>玩家</a:t>
            </a:r>
            <a:r>
              <a:rPr lang="zh-CN" altLang="en-US" sz="1200" dirty="0"/>
              <a:t>的对这一品类的核心</a:t>
            </a:r>
            <a:r>
              <a:rPr lang="zh-CN" altLang="en-US" sz="1200" b="1" dirty="0"/>
              <a:t>喜好</a:t>
            </a:r>
            <a:r>
              <a:rPr lang="zh-CN" altLang="en-US" sz="1200" dirty="0"/>
              <a:t>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54D303-CE37-4145-89AC-E3AD859326E0}"/>
              </a:ext>
            </a:extLst>
          </p:cNvPr>
          <p:cNvSpPr/>
          <p:nvPr/>
        </p:nvSpPr>
        <p:spPr>
          <a:xfrm>
            <a:off x="7859602" y="3219453"/>
            <a:ext cx="3284648" cy="890372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RPG</a:t>
            </a:r>
            <a:r>
              <a:rPr lang="zh-CN" altLang="en-US" sz="1200" dirty="0"/>
              <a:t>手游中有许多端游移植作品，因此常常使用</a:t>
            </a:r>
            <a:r>
              <a:rPr lang="en-US" altLang="zh-CN" sz="1200" b="1" dirty="0"/>
              <a:t>IP</a:t>
            </a:r>
            <a:r>
              <a:rPr lang="zh-CN" altLang="en-US" sz="1200" b="1" dirty="0"/>
              <a:t>关联字符</a:t>
            </a:r>
            <a:r>
              <a:rPr lang="zh-CN" altLang="en-US" sz="1200" dirty="0"/>
              <a:t>，利用</a:t>
            </a:r>
            <a:r>
              <a:rPr lang="zh-CN" altLang="en-US" sz="1200" b="1" dirty="0"/>
              <a:t>端游的品牌效应</a:t>
            </a:r>
            <a:r>
              <a:rPr lang="zh-CN" altLang="en-US" sz="1200" dirty="0"/>
              <a:t>，吸引到端游玩家乃至更广泛的玩家群体。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9177579-9462-4FC7-AB5F-4C074F5E3193}"/>
              </a:ext>
            </a:extLst>
          </p:cNvPr>
          <p:cNvSpPr/>
          <p:nvPr/>
        </p:nvSpPr>
        <p:spPr>
          <a:xfrm>
            <a:off x="7859602" y="4290539"/>
            <a:ext cx="3284648" cy="1167371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对于非</a:t>
            </a:r>
            <a:r>
              <a:rPr lang="en-US" altLang="zh-CN" sz="1200" dirty="0"/>
              <a:t>IP</a:t>
            </a:r>
            <a:r>
              <a:rPr lang="zh-CN" altLang="en-US" sz="1200" dirty="0"/>
              <a:t>类的</a:t>
            </a:r>
            <a:r>
              <a:rPr lang="en-US" altLang="zh-CN" sz="1200" dirty="0"/>
              <a:t>MMORPG</a:t>
            </a:r>
            <a:r>
              <a:rPr lang="zh-CN" altLang="en-US" sz="1200" dirty="0"/>
              <a:t>作品，常使用漂亮的</a:t>
            </a:r>
            <a:r>
              <a:rPr lang="zh-CN" altLang="en-US" sz="1200" b="1" dirty="0"/>
              <a:t>女性形象</a:t>
            </a:r>
            <a:r>
              <a:rPr lang="zh-CN" altLang="en-US" sz="1200" dirty="0"/>
              <a:t>，一是女性形象能更好地展现美术的品质，二是辅助以多女性玩家之类的宣传，以吸引男性玩家加入。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4CD9AA22-050E-4E72-9C66-566F9F135E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007614"/>
              </p:ext>
            </p:extLst>
          </p:nvPr>
        </p:nvGraphicFramePr>
        <p:xfrm>
          <a:off x="589684" y="1727921"/>
          <a:ext cx="7793182" cy="4392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D2D19982-82C2-4AFF-964B-BAC94CCE5B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184875"/>
              </p:ext>
            </p:extLst>
          </p:nvPr>
        </p:nvGraphicFramePr>
        <p:xfrm>
          <a:off x="5284026" y="3965432"/>
          <a:ext cx="2594289" cy="1927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2337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RPG</a:t>
            </a:r>
            <a:r>
              <a:rPr lang="zh-CN" altLang="en-US" dirty="0"/>
              <a:t>游戏图标的主流类型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F8945A6-425A-45F5-A30B-4201D9E034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9122699"/>
              </p:ext>
            </p:extLst>
          </p:nvPr>
        </p:nvGraphicFramePr>
        <p:xfrm>
          <a:off x="903157" y="1931655"/>
          <a:ext cx="5966086" cy="3856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îṡḻiḋé">
            <a:extLst>
              <a:ext uri="{FF2B5EF4-FFF2-40B4-BE49-F238E27FC236}">
                <a16:creationId xmlns:a16="http://schemas.microsoft.com/office/drawing/2014/main" id="{DFA72A91-C615-4CF0-BE42-A99A33A3CF03}"/>
              </a:ext>
            </a:extLst>
          </p:cNvPr>
          <p:cNvSpPr txBox="1"/>
          <p:nvPr/>
        </p:nvSpPr>
        <p:spPr>
          <a:xfrm>
            <a:off x="6869243" y="1990723"/>
            <a:ext cx="4860000" cy="262890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头像类</a:t>
            </a:r>
            <a:r>
              <a:rPr lang="zh-CN" altLang="en-US" sz="1600" dirty="0">
                <a:latin typeface="+mj-ea"/>
                <a:ea typeface="+mj-ea"/>
              </a:rPr>
              <a:t>图标是最常见的</a:t>
            </a:r>
            <a:r>
              <a:rPr lang="en-US" altLang="zh-CN" sz="1600" dirty="0">
                <a:latin typeface="+mj-ea"/>
                <a:ea typeface="+mj-ea"/>
              </a:rPr>
              <a:t>RPG</a:t>
            </a:r>
            <a:r>
              <a:rPr lang="zh-CN" altLang="en-US" sz="1600" dirty="0">
                <a:latin typeface="+mj-ea"/>
                <a:ea typeface="+mj-ea"/>
              </a:rPr>
              <a:t>游戏图标。</a:t>
            </a: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r>
              <a:rPr lang="zh-CN" altLang="en-US" sz="1400" b="1" dirty="0">
                <a:latin typeface="+mj-ea"/>
                <a:ea typeface="+mj-ea"/>
              </a:rPr>
              <a:t>字符类</a:t>
            </a:r>
            <a:r>
              <a:rPr lang="zh-CN" altLang="en-US" sz="1400" dirty="0">
                <a:latin typeface="+mj-ea"/>
                <a:ea typeface="+mj-ea"/>
              </a:rPr>
              <a:t>较常见于端转手产品。</a:t>
            </a:r>
            <a:endParaRPr lang="en-US" sz="1400" dirty="0">
              <a:latin typeface="+mj-ea"/>
              <a:ea typeface="+mj-ea"/>
            </a:endParaRPr>
          </a:p>
        </p:txBody>
      </p:sp>
      <p:pic>
        <p:nvPicPr>
          <p:cNvPr id="14" name="图片 13" descr="리니지M">
            <a:extLst>
              <a:ext uri="{FF2B5EF4-FFF2-40B4-BE49-F238E27FC236}">
                <a16:creationId xmlns:a16="http://schemas.microsoft.com/office/drawing/2014/main" id="{A8D281EF-A174-49ED-B17F-73A18E6D3B4E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67" y="4380545"/>
            <a:ext cx="649656" cy="6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" name="图片 14" descr="梦幻西游">
            <a:extLst>
              <a:ext uri="{FF2B5EF4-FFF2-40B4-BE49-F238E27FC236}">
                <a16:creationId xmlns:a16="http://schemas.microsoft.com/office/drawing/2014/main" id="{DE1EE951-C633-437F-BDB6-245712034D8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971" y="4380545"/>
            <a:ext cx="649656" cy="6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6" name="图片 15" descr="검은사막 모바일">
            <a:extLst>
              <a:ext uri="{FF2B5EF4-FFF2-40B4-BE49-F238E27FC236}">
                <a16:creationId xmlns:a16="http://schemas.microsoft.com/office/drawing/2014/main" id="{60019A89-1B9C-410B-913C-60DE982D19BE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721" y="2559534"/>
            <a:ext cx="900000" cy="9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" name="图片 16" descr="新剑侠情缘">
            <a:extLst>
              <a:ext uri="{FF2B5EF4-FFF2-40B4-BE49-F238E27FC236}">
                <a16:creationId xmlns:a16="http://schemas.microsoft.com/office/drawing/2014/main" id="{CE9F5C62-E5AE-4EA3-AC96-89B44F6BA9E6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482" y="2559534"/>
            <a:ext cx="900000" cy="9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" name="图片 19" descr="天使纪元-百变羽翼">
            <a:extLst>
              <a:ext uri="{FF2B5EF4-FFF2-40B4-BE49-F238E27FC236}">
                <a16:creationId xmlns:a16="http://schemas.microsoft.com/office/drawing/2014/main" id="{D0197BC5-9E88-4A3B-A7AB-4A3104DFFE4C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243" y="2559534"/>
            <a:ext cx="900000" cy="9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7628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0" y="6240780"/>
            <a:ext cx="4140200" cy="206375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9" name="iṩḷïḓé"/>
          <p:cNvSpPr txBox="1"/>
          <p:nvPr/>
        </p:nvSpPr>
        <p:spPr bwMode="auto">
          <a:xfrm>
            <a:off x="1710530" y="1863552"/>
            <a:ext cx="8770939" cy="4699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00000"/>
                </a:solidFill>
              </a:rPr>
              <a:t>除了</a:t>
            </a:r>
            <a:r>
              <a:rPr lang="zh-CN" altLang="en-US" sz="2400" b="1" dirty="0">
                <a:solidFill>
                  <a:srgbClr val="000000"/>
                </a:solidFill>
              </a:rPr>
              <a:t>好看</a:t>
            </a:r>
            <a:r>
              <a:rPr lang="zh-CN" altLang="en-US" dirty="0">
                <a:solidFill>
                  <a:srgbClr val="000000"/>
                </a:solidFill>
              </a:rPr>
              <a:t>之外，一个好图标还应该具备哪些特征？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6" name="îs1îḋê">
            <a:extLst>
              <a:ext uri="{FF2B5EF4-FFF2-40B4-BE49-F238E27FC236}">
                <a16:creationId xmlns:a16="http://schemas.microsoft.com/office/drawing/2014/main" id="{EFD367CC-A391-4527-9198-B7A678B5F463}"/>
              </a:ext>
            </a:extLst>
          </p:cNvPr>
          <p:cNvSpPr/>
          <p:nvPr/>
        </p:nvSpPr>
        <p:spPr bwMode="auto">
          <a:xfrm>
            <a:off x="4825363" y="2725865"/>
            <a:ext cx="2541272" cy="57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lvl="0" indent="-285750" algn="ct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醒目抓眼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B8FB6F-B994-4420-A3BF-D0AA754F74FE}"/>
              </a:ext>
            </a:extLst>
          </p:cNvPr>
          <p:cNvSpPr/>
          <p:nvPr/>
        </p:nvSpPr>
        <p:spPr>
          <a:xfrm>
            <a:off x="4906168" y="3604522"/>
            <a:ext cx="237966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匹配游戏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2DE7C0F-BD3A-4366-AD90-0AF5EA004D58}"/>
              </a:ext>
            </a:extLst>
          </p:cNvPr>
          <p:cNvSpPr/>
          <p:nvPr/>
        </p:nvSpPr>
        <p:spPr>
          <a:xfrm>
            <a:off x="4858701" y="4488132"/>
            <a:ext cx="247459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投其所好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997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RPG</a:t>
            </a:r>
            <a:r>
              <a:rPr lang="zh-CN" altLang="en-US" dirty="0"/>
              <a:t>游戏图标的主流画风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8" name="îṡḻiḋé">
            <a:extLst>
              <a:ext uri="{FF2B5EF4-FFF2-40B4-BE49-F238E27FC236}">
                <a16:creationId xmlns:a16="http://schemas.microsoft.com/office/drawing/2014/main" id="{F1C87C69-BEAD-44B1-8E92-5E4B57D7F497}"/>
              </a:ext>
            </a:extLst>
          </p:cNvPr>
          <p:cNvSpPr txBox="1"/>
          <p:nvPr/>
        </p:nvSpPr>
        <p:spPr>
          <a:xfrm>
            <a:off x="6398418" y="2019298"/>
            <a:ext cx="4860000" cy="262890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半写实、字符与日式卡通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RPG</a:t>
            </a:r>
            <a:r>
              <a:rPr lang="zh-CN" altLang="en-US" sz="1600" dirty="0">
                <a:latin typeface="+mj-ea"/>
                <a:ea typeface="+mj-ea"/>
              </a:rPr>
              <a:t>游戏中最常采用的画风，其中中韩两国常见半写实与字符类，日式</a:t>
            </a:r>
            <a:r>
              <a:rPr lang="en-US" altLang="zh-CN" sz="1600" dirty="0">
                <a:latin typeface="+mj-ea"/>
                <a:ea typeface="+mj-ea"/>
              </a:rPr>
              <a:t>RPG</a:t>
            </a:r>
            <a:r>
              <a:rPr lang="zh-CN" altLang="en-US" sz="1600" dirty="0">
                <a:latin typeface="+mj-ea"/>
                <a:ea typeface="+mj-ea"/>
              </a:rPr>
              <a:t>则多为日式卡通画风。</a:t>
            </a: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400" dirty="0">
              <a:latin typeface="+mj-ea"/>
              <a:ea typeface="+mj-ea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24C86D19-6160-44AD-BCCB-1D3A2F0EB3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535695"/>
              </p:ext>
            </p:extLst>
          </p:nvPr>
        </p:nvGraphicFramePr>
        <p:xfrm>
          <a:off x="846600" y="1690581"/>
          <a:ext cx="5173200" cy="393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图片 15" descr="梦幻西游">
            <a:extLst>
              <a:ext uri="{FF2B5EF4-FFF2-40B4-BE49-F238E27FC236}">
                <a16:creationId xmlns:a16="http://schemas.microsoft.com/office/drawing/2014/main" id="{A550D625-C371-4651-92B5-F2D876452CC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285" y="3455250"/>
            <a:ext cx="1043209" cy="1040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" name="图片 16" descr="天使纪元-百变羽翼">
            <a:extLst>
              <a:ext uri="{FF2B5EF4-FFF2-40B4-BE49-F238E27FC236}">
                <a16:creationId xmlns:a16="http://schemas.microsoft.com/office/drawing/2014/main" id="{AAF1E501-3421-4D4E-8FA6-FB241416C67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668" y="3455250"/>
            <a:ext cx="1040550" cy="1040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8" name="图片 17" descr="ANOTHER EDEN">
            <a:extLst>
              <a:ext uri="{FF2B5EF4-FFF2-40B4-BE49-F238E27FC236}">
                <a16:creationId xmlns:a16="http://schemas.microsoft.com/office/drawing/2014/main" id="{33E80B19-FBF5-4976-A7DD-A0B0FDE8673E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03" y="3455250"/>
            <a:ext cx="1040550" cy="1040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55598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056414" y="2796989"/>
            <a:ext cx="5419185" cy="895350"/>
          </a:xfrm>
        </p:spPr>
        <p:txBody>
          <a:bodyPr/>
          <a:lstStyle/>
          <a:p>
            <a:r>
              <a:rPr lang="zh-CN" altLang="en-US" sz="3600" dirty="0"/>
              <a:t>消除类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83705" y="3165475"/>
            <a:ext cx="599440" cy="43942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D93844"/>
                </a:solidFill>
                <a:latin typeface="Impact" panose="020B0806030902050204" pitchFamily="34" charset="0"/>
                <a:ea typeface="微软雅黑" panose="020B0503020204020204" charset="-122"/>
              </a:rPr>
              <a:t>11%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056414" y="3720148"/>
            <a:ext cx="3524440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47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消除游戏特征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114421"/>
            <a:ext cx="10850563" cy="119062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消除游戏凭借</a:t>
            </a:r>
            <a:r>
              <a:rPr lang="zh-CN" altLang="en-US" sz="1600" b="1" dirty="0">
                <a:latin typeface="+mj-ea"/>
                <a:ea typeface="+mj-ea"/>
              </a:rPr>
              <a:t>轻松的玩法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适当的挑战感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过关的成就感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碎片化的时间要求</a:t>
            </a:r>
            <a:r>
              <a:rPr lang="zh-CN" altLang="en-US" sz="1600" dirty="0">
                <a:latin typeface="+mj-ea"/>
                <a:ea typeface="+mj-ea"/>
              </a:rPr>
              <a:t>，成为</a:t>
            </a:r>
            <a:r>
              <a:rPr lang="zh-CN" altLang="en-US" sz="1600" b="1" dirty="0">
                <a:latin typeface="+mj-ea"/>
                <a:ea typeface="+mj-ea"/>
              </a:rPr>
              <a:t>欧美、日本</a:t>
            </a:r>
            <a:r>
              <a:rPr lang="zh-CN" altLang="en-US" sz="1600" dirty="0">
                <a:latin typeface="+mj-ea"/>
                <a:ea typeface="+mj-ea"/>
              </a:rPr>
              <a:t>用户打发时间、放松自己的一个热门选择，更是得到</a:t>
            </a:r>
            <a:r>
              <a:rPr lang="zh-CN" altLang="en-US" sz="1600" b="1" dirty="0">
                <a:latin typeface="+mj-ea"/>
                <a:ea typeface="+mj-ea"/>
              </a:rPr>
              <a:t>女性用户</a:t>
            </a:r>
            <a:r>
              <a:rPr lang="zh-CN" altLang="en-US" sz="1600" dirty="0">
                <a:latin typeface="+mj-ea"/>
                <a:ea typeface="+mj-ea"/>
              </a:rPr>
              <a:t>的分外青睐。</a:t>
            </a:r>
            <a:endParaRPr lang="en-US" sz="1600" dirty="0">
              <a:latin typeface="+mj-ea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484024-1DC7-4CD0-98D9-1B04ED122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2526068"/>
            <a:ext cx="4884821" cy="3065112"/>
          </a:xfrm>
          <a:prstGeom prst="rect">
            <a:avLst/>
          </a:prstGeom>
        </p:spPr>
      </p:pic>
      <p:pic>
        <p:nvPicPr>
          <p:cNvPr id="12300" name="Picture 12" descr="âhomescape match well doneâçå¾çæç´¢ç»æ">
            <a:extLst>
              <a:ext uri="{FF2B5EF4-FFF2-40B4-BE49-F238E27FC236}">
                <a16:creationId xmlns:a16="http://schemas.microsoft.com/office/drawing/2014/main" id="{AB07F2C0-C59A-472C-ADE8-B7BF229C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98" y="2526066"/>
            <a:ext cx="5459489" cy="30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07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消除游戏图标观感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îṡḻiḋé">
            <a:extLst>
              <a:ext uri="{FF2B5EF4-FFF2-40B4-BE49-F238E27FC236}">
                <a16:creationId xmlns:a16="http://schemas.microsoft.com/office/drawing/2014/main" id="{9D73E0DA-9C48-4E6E-8795-54A75D11D35A}"/>
              </a:ext>
            </a:extLst>
          </p:cNvPr>
          <p:cNvSpPr txBox="1"/>
          <p:nvPr/>
        </p:nvSpPr>
        <p:spPr>
          <a:xfrm>
            <a:off x="669923" y="1114421"/>
            <a:ext cx="10850563" cy="7905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消除游戏图标主要给人一种轻松快乐的观感，明亮色调图标占绝大多数。</a:t>
            </a:r>
            <a:endParaRPr lang="en-US" sz="1600" dirty="0">
              <a:latin typeface="+mj-ea"/>
              <a:ea typeface="+mj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0B90491-89E6-4881-BCB1-B3EBCACFB3C9}"/>
              </a:ext>
            </a:extLst>
          </p:cNvPr>
          <p:cNvSpPr/>
          <p:nvPr/>
        </p:nvSpPr>
        <p:spPr>
          <a:xfrm>
            <a:off x="7859602" y="2159901"/>
            <a:ext cx="3284648" cy="890372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消除是一种抒发压力、消磨时间的游戏类型，因此绝大多数的图标都会传达出轻松、快乐的信号。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54D303-CE37-4145-89AC-E3AD859326E0}"/>
              </a:ext>
            </a:extLst>
          </p:cNvPr>
          <p:cNvSpPr/>
          <p:nvPr/>
        </p:nvSpPr>
        <p:spPr>
          <a:xfrm>
            <a:off x="7859602" y="3314441"/>
            <a:ext cx="3284648" cy="613373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由于消除产品玩法相似，</a:t>
            </a:r>
            <a:r>
              <a:rPr lang="en-US" altLang="zh-CN" sz="1200" dirty="0"/>
              <a:t>IP</a:t>
            </a:r>
            <a:r>
              <a:rPr lang="zh-CN" altLang="en-US" sz="1200" dirty="0"/>
              <a:t>题材的消除游戏会使用</a:t>
            </a:r>
            <a:r>
              <a:rPr lang="en-US" altLang="zh-CN" sz="1200" dirty="0"/>
              <a:t>IP</a:t>
            </a:r>
            <a:r>
              <a:rPr lang="zh-CN" altLang="en-US" sz="1200" dirty="0"/>
              <a:t>形象从而吸引玩家。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4BACA42C-08B3-43F7-B8EC-DADC3E3AD5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885683"/>
              </p:ext>
            </p:extLst>
          </p:nvPr>
        </p:nvGraphicFramePr>
        <p:xfrm>
          <a:off x="589683" y="1611349"/>
          <a:ext cx="7793183" cy="4392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5CF752B8-1858-4994-B0EC-656EA02EAD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263317"/>
              </p:ext>
            </p:extLst>
          </p:nvPr>
        </p:nvGraphicFramePr>
        <p:xfrm>
          <a:off x="5284025" y="3848860"/>
          <a:ext cx="2594290" cy="1927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50BD8145-E921-4357-BABF-579E6AED03D9}"/>
              </a:ext>
            </a:extLst>
          </p:cNvPr>
          <p:cNvSpPr/>
          <p:nvPr/>
        </p:nvSpPr>
        <p:spPr>
          <a:xfrm>
            <a:off x="7859602" y="4191982"/>
            <a:ext cx="3284648" cy="890372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消除游戏图标中，也有部分图标会采取加入消除的物件的方式，来告诉潜在玩家，这是一款轻松的消除游戏，无聊的话可以试一试。</a:t>
            </a:r>
          </a:p>
        </p:txBody>
      </p:sp>
    </p:spTree>
    <p:extLst>
      <p:ext uri="{BB962C8B-B14F-4D97-AF65-F5344CB8AC3E}">
        <p14:creationId xmlns:p14="http://schemas.microsoft.com/office/powerpoint/2010/main" val="1273629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消除游戏图标的主流类型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3" name="îṡḻiḋé">
            <a:extLst>
              <a:ext uri="{FF2B5EF4-FFF2-40B4-BE49-F238E27FC236}">
                <a16:creationId xmlns:a16="http://schemas.microsoft.com/office/drawing/2014/main" id="{DFA72A91-C615-4CF0-BE42-A99A33A3CF03}"/>
              </a:ext>
            </a:extLst>
          </p:cNvPr>
          <p:cNvSpPr txBox="1"/>
          <p:nvPr/>
        </p:nvSpPr>
        <p:spPr>
          <a:xfrm>
            <a:off x="6869243" y="1743073"/>
            <a:ext cx="4860000" cy="262890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图形类、动物类</a:t>
            </a:r>
            <a:r>
              <a:rPr lang="zh-CN" altLang="en-US" sz="1600" dirty="0">
                <a:latin typeface="+mj-ea"/>
                <a:ea typeface="+mj-ea"/>
              </a:rPr>
              <a:t>图标是最常见的消除游戏图标。</a:t>
            </a: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r>
              <a:rPr lang="zh-CN" altLang="en-US" sz="1400" b="1" dirty="0">
                <a:latin typeface="+mj-ea"/>
                <a:ea typeface="+mj-ea"/>
              </a:rPr>
              <a:t>头像类、人物半身类与场景类</a:t>
            </a:r>
            <a:r>
              <a:rPr lang="zh-CN" altLang="en-US" sz="1400" dirty="0">
                <a:latin typeface="+mj-ea"/>
                <a:ea typeface="+mj-ea"/>
              </a:rPr>
              <a:t>则较常见于混合其他元素的消除游戏。</a:t>
            </a:r>
            <a:endParaRPr lang="en-US" sz="1400" dirty="0">
              <a:latin typeface="+mj-ea"/>
              <a:ea typeface="+mj-ea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98903290-BFF9-4E62-9DE9-79C7A703E5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113874"/>
              </p:ext>
            </p:extLst>
          </p:nvPr>
        </p:nvGraphicFramePr>
        <p:xfrm>
          <a:off x="691945" y="1885948"/>
          <a:ext cx="5966086" cy="3856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8" name="图片 17" descr="Candy Crush Soda Saga">
            <a:extLst>
              <a:ext uri="{FF2B5EF4-FFF2-40B4-BE49-F238E27FC236}">
                <a16:creationId xmlns:a16="http://schemas.microsoft.com/office/drawing/2014/main" id="{6FC85D4F-D662-486D-BF08-C4FF9D1FE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94" y="2342930"/>
            <a:ext cx="983651" cy="983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9" name="图片 18" descr="Toon Blast">
            <a:extLst>
              <a:ext uri="{FF2B5EF4-FFF2-40B4-BE49-F238E27FC236}">
                <a16:creationId xmlns:a16="http://schemas.microsoft.com/office/drawing/2014/main" id="{DCD9CA46-B1F2-4C02-BBBA-265ACEA7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04" y="2339786"/>
            <a:ext cx="983651" cy="983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1" name="图片 20" descr="开心消消乐®">
            <a:extLst>
              <a:ext uri="{FF2B5EF4-FFF2-40B4-BE49-F238E27FC236}">
                <a16:creationId xmlns:a16="http://schemas.microsoft.com/office/drawing/2014/main" id="{F8B2AAB4-CB2C-4954-8360-5B023029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999" y="2342930"/>
            <a:ext cx="983651" cy="983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5" name="图片 24" descr="Homescapes">
            <a:extLst>
              <a:ext uri="{FF2B5EF4-FFF2-40B4-BE49-F238E27FC236}">
                <a16:creationId xmlns:a16="http://schemas.microsoft.com/office/drawing/2014/main" id="{03209472-CBD5-4D91-9395-8962A339DA4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061" y="4398794"/>
            <a:ext cx="769456" cy="769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6" name="图片 25" descr="Gardenscapes">
            <a:extLst>
              <a:ext uri="{FF2B5EF4-FFF2-40B4-BE49-F238E27FC236}">
                <a16:creationId xmlns:a16="http://schemas.microsoft.com/office/drawing/2014/main" id="{BC834242-64A0-4DE4-A442-BB4C1C6582E1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294" y="4398794"/>
            <a:ext cx="769456" cy="769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7" name="图片 26" descr="夢王国と眠れる100人の王子様">
            <a:extLst>
              <a:ext uri="{FF2B5EF4-FFF2-40B4-BE49-F238E27FC236}">
                <a16:creationId xmlns:a16="http://schemas.microsoft.com/office/drawing/2014/main" id="{6F8E809C-FB18-4247-B5F1-BC7BD75F5707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527" y="4398794"/>
            <a:ext cx="769456" cy="769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51855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消除游戏图标的主流画风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8" name="îṡḻiḋé">
            <a:extLst>
              <a:ext uri="{FF2B5EF4-FFF2-40B4-BE49-F238E27FC236}">
                <a16:creationId xmlns:a16="http://schemas.microsoft.com/office/drawing/2014/main" id="{F1C87C69-BEAD-44B1-8E92-5E4B57D7F497}"/>
              </a:ext>
            </a:extLst>
          </p:cNvPr>
          <p:cNvSpPr txBox="1"/>
          <p:nvPr/>
        </p:nvSpPr>
        <p:spPr>
          <a:xfrm>
            <a:off x="6398418" y="2019298"/>
            <a:ext cx="4860000" cy="262890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美式卡通</a:t>
            </a:r>
            <a:r>
              <a:rPr lang="zh-CN" altLang="en-US" sz="1600" dirty="0">
                <a:latin typeface="+mj-ea"/>
                <a:ea typeface="+mj-ea"/>
              </a:rPr>
              <a:t>是消除游戏中最常采用的画风，这与欧美地区流行消除游戏有关。</a:t>
            </a: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400" dirty="0">
              <a:latin typeface="+mj-ea"/>
              <a:ea typeface="+mj-ea"/>
            </a:endParaRP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92CE2FEC-34C6-42CE-B04C-EC17B5F414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5811590"/>
              </p:ext>
            </p:extLst>
          </p:nvPr>
        </p:nvGraphicFramePr>
        <p:xfrm>
          <a:off x="933582" y="1690581"/>
          <a:ext cx="5050500" cy="38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图片 10" descr="Homescapes">
            <a:extLst>
              <a:ext uri="{FF2B5EF4-FFF2-40B4-BE49-F238E27FC236}">
                <a16:creationId xmlns:a16="http://schemas.microsoft.com/office/drawing/2014/main" id="{03209472-CBD5-4D91-9395-8962A339DA4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418" y="3112581"/>
            <a:ext cx="1044000" cy="10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" name="图片 11" descr="Gardenscapes">
            <a:extLst>
              <a:ext uri="{FF2B5EF4-FFF2-40B4-BE49-F238E27FC236}">
                <a16:creationId xmlns:a16="http://schemas.microsoft.com/office/drawing/2014/main" id="{BC834242-64A0-4DE4-A442-BB4C1C6582E1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174" y="3112581"/>
            <a:ext cx="1044000" cy="10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" name="图片 12" descr="Candy Crush Soda Saga">
            <a:extLst>
              <a:ext uri="{FF2B5EF4-FFF2-40B4-BE49-F238E27FC236}">
                <a16:creationId xmlns:a16="http://schemas.microsoft.com/office/drawing/2014/main" id="{79F7732D-9BE5-4BBB-9B74-0DD6DE8542BC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62" y="3112581"/>
            <a:ext cx="1044000" cy="104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930914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056414" y="2796989"/>
            <a:ext cx="5419185" cy="895350"/>
          </a:xfrm>
        </p:spPr>
        <p:txBody>
          <a:bodyPr/>
          <a:lstStyle/>
          <a:p>
            <a:r>
              <a:rPr lang="en-US" altLang="zh-CN" sz="3600" dirty="0"/>
              <a:t>SLG</a:t>
            </a:r>
            <a:r>
              <a:rPr lang="zh-CN" altLang="en-US" sz="3600" dirty="0"/>
              <a:t>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18634" y="3159323"/>
            <a:ext cx="599440" cy="43942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D93844"/>
                </a:solidFill>
                <a:latin typeface="Impact" panose="020B0806030902050204" pitchFamily="34" charset="0"/>
                <a:ea typeface="微软雅黑" panose="020B0503020204020204" charset="-122"/>
              </a:rPr>
              <a:t>9%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056414" y="3720148"/>
            <a:ext cx="3524440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355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SLG</a:t>
            </a:r>
            <a:r>
              <a:rPr lang="zh-CN" altLang="en-US" dirty="0"/>
              <a:t>游戏特征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114421"/>
            <a:ext cx="10850563" cy="119062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en-US" altLang="zh-CN" sz="1600" dirty="0">
                <a:latin typeface="+mj-ea"/>
                <a:ea typeface="+mj-ea"/>
              </a:rPr>
              <a:t>SLG</a:t>
            </a:r>
            <a:r>
              <a:rPr lang="zh-CN" altLang="en-US" sz="1600" dirty="0">
                <a:latin typeface="+mj-ea"/>
                <a:ea typeface="+mj-ea"/>
              </a:rPr>
              <a:t>游戏强调</a:t>
            </a:r>
            <a:r>
              <a:rPr lang="zh-CN" altLang="en-US" sz="1600" b="1" dirty="0">
                <a:latin typeface="+mj-ea"/>
              </a:rPr>
              <a:t>策略性</a:t>
            </a:r>
            <a:r>
              <a:rPr lang="zh-CN" altLang="en-US" sz="1600" dirty="0">
                <a:latin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建设发展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战争对抗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结盟合作</a:t>
            </a:r>
            <a:r>
              <a:rPr lang="zh-CN" altLang="en-US" sz="1600" dirty="0">
                <a:latin typeface="+mj-ea"/>
                <a:ea typeface="+mj-ea"/>
              </a:rPr>
              <a:t>，备受男性用户的喜欢，辐射的年龄层也更加成熟，在全球各地都有受众。</a:t>
            </a:r>
            <a:endParaRPr lang="en-US" sz="1600" dirty="0">
              <a:latin typeface="+mj-ea"/>
              <a:ea typeface="+mj-ea"/>
            </a:endParaRPr>
          </a:p>
        </p:txBody>
      </p:sp>
      <p:pic>
        <p:nvPicPr>
          <p:cNvPr id="16388" name="Picture 4" descr="âclash of kingsâçå¾çæç´¢ç»æ">
            <a:extLst>
              <a:ext uri="{FF2B5EF4-FFF2-40B4-BE49-F238E27FC236}">
                <a16:creationId xmlns:a16="http://schemas.microsoft.com/office/drawing/2014/main" id="{1633FA73-5046-42DE-9E7F-713A8EFA7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79" y="2390771"/>
            <a:ext cx="7208332" cy="351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âclash of kings gameâçå¾çæç´¢ç»æ">
            <a:extLst>
              <a:ext uri="{FF2B5EF4-FFF2-40B4-BE49-F238E27FC236}">
                <a16:creationId xmlns:a16="http://schemas.microsoft.com/office/drawing/2014/main" id="{7033DC40-A874-4F57-AD14-AD26C1326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4" y="2392948"/>
            <a:ext cx="2649537" cy="35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02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SLG</a:t>
            </a:r>
            <a:r>
              <a:rPr lang="zh-CN" altLang="en-US" dirty="0"/>
              <a:t>游戏图标观感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îṡḻiḋé">
            <a:extLst>
              <a:ext uri="{FF2B5EF4-FFF2-40B4-BE49-F238E27FC236}">
                <a16:creationId xmlns:a16="http://schemas.microsoft.com/office/drawing/2014/main" id="{9D73E0DA-9C48-4E6E-8795-54A75D11D35A}"/>
              </a:ext>
            </a:extLst>
          </p:cNvPr>
          <p:cNvSpPr txBox="1"/>
          <p:nvPr/>
        </p:nvSpPr>
        <p:spPr>
          <a:xfrm>
            <a:off x="669923" y="1114421"/>
            <a:ext cx="10850563" cy="7905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en-US" altLang="zh-CN" sz="1600" dirty="0">
                <a:latin typeface="+mj-ea"/>
                <a:ea typeface="+mj-ea"/>
              </a:rPr>
              <a:t>SLG</a:t>
            </a:r>
            <a:r>
              <a:rPr lang="zh-CN" altLang="en-US" sz="1600" dirty="0">
                <a:latin typeface="+mj-ea"/>
                <a:ea typeface="+mj-ea"/>
              </a:rPr>
              <a:t>游戏重在营造战争感，玩家运筹帷幄成为称霸一方的领袖，战争、挑战、统治、冲突等是</a:t>
            </a:r>
            <a:r>
              <a:rPr lang="en-US" altLang="zh-CN" sz="1600" dirty="0">
                <a:latin typeface="+mj-ea"/>
                <a:ea typeface="+mj-ea"/>
              </a:rPr>
              <a:t>SLG</a:t>
            </a:r>
            <a:r>
              <a:rPr lang="zh-CN" altLang="en-US" sz="1600" dirty="0">
                <a:latin typeface="+mj-ea"/>
                <a:ea typeface="+mj-ea"/>
              </a:rPr>
              <a:t>图标的主要观感。</a:t>
            </a:r>
            <a:endParaRPr lang="en-US" sz="1600" dirty="0">
              <a:latin typeface="+mj-ea"/>
              <a:ea typeface="+mj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0B90491-89E6-4881-BCB1-B3EBCACFB3C9}"/>
              </a:ext>
            </a:extLst>
          </p:cNvPr>
          <p:cNvSpPr/>
          <p:nvPr/>
        </p:nvSpPr>
        <p:spPr>
          <a:xfrm>
            <a:off x="7859602" y="2159901"/>
            <a:ext cx="3284648" cy="613373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战争一触即发或是已陷入战争，是</a:t>
            </a:r>
            <a:r>
              <a:rPr lang="en-US" altLang="zh-CN" sz="1200" dirty="0"/>
              <a:t>SLG</a:t>
            </a:r>
            <a:r>
              <a:rPr lang="zh-CN" altLang="en-US" sz="1200" dirty="0"/>
              <a:t>游戏最常见的观感。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54D303-CE37-4145-89AC-E3AD859326E0}"/>
              </a:ext>
            </a:extLst>
          </p:cNvPr>
          <p:cNvSpPr/>
          <p:nvPr/>
        </p:nvSpPr>
        <p:spPr>
          <a:xfrm>
            <a:off x="7859602" y="3065535"/>
            <a:ext cx="3284648" cy="890372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近年来，</a:t>
            </a:r>
            <a:r>
              <a:rPr lang="en-US" altLang="zh-CN" sz="1200" dirty="0"/>
              <a:t>SLG</a:t>
            </a:r>
            <a:r>
              <a:rPr lang="zh-CN" altLang="en-US" sz="1200" dirty="0"/>
              <a:t>题材创新愈发常见，这类游戏图标往往会突出映射题材的元素，从而吸引到对传统题材感到审美疲劳的玩家。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25DC5E93-7DCE-4936-A6EA-2FCA908863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851695"/>
              </p:ext>
            </p:extLst>
          </p:nvPr>
        </p:nvGraphicFramePr>
        <p:xfrm>
          <a:off x="246784" y="1718396"/>
          <a:ext cx="7793182" cy="4392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764F5372-5114-4BF3-B840-73C8CBA170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57716"/>
              </p:ext>
            </p:extLst>
          </p:nvPr>
        </p:nvGraphicFramePr>
        <p:xfrm>
          <a:off x="4941126" y="3955907"/>
          <a:ext cx="2594289" cy="1927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E84173C0-5C38-4D89-A528-3A5A88C628D1}"/>
              </a:ext>
            </a:extLst>
          </p:cNvPr>
          <p:cNvSpPr/>
          <p:nvPr/>
        </p:nvSpPr>
        <p:spPr>
          <a:xfrm>
            <a:off x="7859602" y="4248168"/>
            <a:ext cx="3284648" cy="890372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/>
              <a:t>SLG</a:t>
            </a:r>
            <a:r>
              <a:rPr lang="zh-CN" altLang="en-US" sz="1200" dirty="0"/>
              <a:t>手游大多为中性色调图标，明亮色调图标相对其他品类较少，一般只见于一些卡通画风的产品。</a:t>
            </a:r>
          </a:p>
        </p:txBody>
      </p:sp>
    </p:spTree>
    <p:extLst>
      <p:ext uri="{BB962C8B-B14F-4D97-AF65-F5344CB8AC3E}">
        <p14:creationId xmlns:p14="http://schemas.microsoft.com/office/powerpoint/2010/main" val="1361047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SLG</a:t>
            </a:r>
            <a:r>
              <a:rPr lang="zh-CN" altLang="en-US" dirty="0"/>
              <a:t>游戏图标的主流类型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3" name="îṡḻiḋé">
            <a:extLst>
              <a:ext uri="{FF2B5EF4-FFF2-40B4-BE49-F238E27FC236}">
                <a16:creationId xmlns:a16="http://schemas.microsoft.com/office/drawing/2014/main" id="{DFA72A91-C615-4CF0-BE42-A99A33A3CF03}"/>
              </a:ext>
            </a:extLst>
          </p:cNvPr>
          <p:cNvSpPr txBox="1"/>
          <p:nvPr/>
        </p:nvSpPr>
        <p:spPr>
          <a:xfrm>
            <a:off x="6869243" y="1771648"/>
            <a:ext cx="4860000" cy="262890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头像类</a:t>
            </a:r>
            <a:r>
              <a:rPr lang="zh-CN" altLang="en-US" sz="1600" dirty="0">
                <a:latin typeface="+mj-ea"/>
                <a:ea typeface="+mj-ea"/>
              </a:rPr>
              <a:t>图标是最常见的</a:t>
            </a:r>
            <a:r>
              <a:rPr lang="en-US" altLang="zh-CN" sz="1600" dirty="0">
                <a:latin typeface="+mj-ea"/>
                <a:ea typeface="+mj-ea"/>
              </a:rPr>
              <a:t>SLG</a:t>
            </a:r>
            <a:r>
              <a:rPr lang="zh-CN" altLang="en-US" sz="1600" dirty="0">
                <a:latin typeface="+mj-ea"/>
                <a:ea typeface="+mj-ea"/>
              </a:rPr>
              <a:t>游戏图标。</a:t>
            </a: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r>
              <a:rPr lang="zh-CN" altLang="en-US" sz="1400" b="1" dirty="0">
                <a:latin typeface="+mj-ea"/>
                <a:ea typeface="+mj-ea"/>
              </a:rPr>
              <a:t>场景类图标</a:t>
            </a:r>
            <a:r>
              <a:rPr lang="zh-CN" altLang="en-US" sz="1400" dirty="0">
                <a:latin typeface="+mj-ea"/>
                <a:ea typeface="+mj-ea"/>
              </a:rPr>
              <a:t>也较为常见。</a:t>
            </a:r>
            <a:endParaRPr lang="en-US" sz="1400" dirty="0">
              <a:latin typeface="+mj-ea"/>
              <a:ea typeface="+mj-ea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F0997F33-3585-4FCE-9DF8-CA3B56C358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4794176"/>
              </p:ext>
            </p:extLst>
          </p:nvPr>
        </p:nvGraphicFramePr>
        <p:xfrm>
          <a:off x="688846" y="1706168"/>
          <a:ext cx="5966086" cy="3856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" name="图片 14" descr="Lords Mobile: Battle of the Empires - Strategy RPG">
            <a:extLst>
              <a:ext uri="{FF2B5EF4-FFF2-40B4-BE49-F238E27FC236}">
                <a16:creationId xmlns:a16="http://schemas.microsoft.com/office/drawing/2014/main" id="{73ED127C-8867-4E51-9876-ED8F1E58067D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715" y="2366241"/>
            <a:ext cx="1008000" cy="10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6" name="图片 15" descr="Guns of Glory">
            <a:extLst>
              <a:ext uri="{FF2B5EF4-FFF2-40B4-BE49-F238E27FC236}">
                <a16:creationId xmlns:a16="http://schemas.microsoft.com/office/drawing/2014/main" id="{1E3B75FD-96BD-4C06-B391-2F996173D0CD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63" y="2366241"/>
            <a:ext cx="1008000" cy="10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" name="图片 16" descr="乱世王者">
            <a:extLst>
              <a:ext uri="{FF2B5EF4-FFF2-40B4-BE49-F238E27FC236}">
                <a16:creationId xmlns:a16="http://schemas.microsoft.com/office/drawing/2014/main" id="{3B88194B-6B8D-4DAB-9C8D-147AC571259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1" y="2366241"/>
            <a:ext cx="1008000" cy="10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" name="图片 19" descr="Star Trek™ Fleet Command">
            <a:extLst>
              <a:ext uri="{FF2B5EF4-FFF2-40B4-BE49-F238E27FC236}">
                <a16:creationId xmlns:a16="http://schemas.microsoft.com/office/drawing/2014/main" id="{A9C11687-2E50-42DA-BB4E-2B1B286C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75" y="4140740"/>
            <a:ext cx="681991" cy="680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2" name="图片 21" descr="Art of Conquest">
            <a:extLst>
              <a:ext uri="{FF2B5EF4-FFF2-40B4-BE49-F238E27FC236}">
                <a16:creationId xmlns:a16="http://schemas.microsoft.com/office/drawing/2014/main" id="{5E0E5E16-FA21-4EA5-A1AA-8BEB0D33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073" y="4139397"/>
            <a:ext cx="681991" cy="680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2683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62940" y="0"/>
            <a:ext cx="10187305" cy="1028700"/>
          </a:xfrm>
        </p:spPr>
        <p:txBody>
          <a:bodyPr/>
          <a:lstStyle/>
          <a:p>
            <a:r>
              <a:rPr lang="zh-CN" altLang="en-US" dirty="0"/>
              <a:t>研究概述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0" y="6240780"/>
            <a:ext cx="4140200" cy="206375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997585" y="3228340"/>
            <a:ext cx="2489200" cy="2202180"/>
            <a:chOff x="1344" y="5050"/>
            <a:chExt cx="3920" cy="3468"/>
          </a:xfrm>
        </p:grpSpPr>
        <p:grpSp>
          <p:nvGrpSpPr>
            <p:cNvPr id="18" name="ïšḷîďé"/>
            <p:cNvGrpSpPr/>
            <p:nvPr/>
          </p:nvGrpSpPr>
          <p:grpSpPr>
            <a:xfrm>
              <a:off x="1344" y="5050"/>
              <a:ext cx="3921" cy="3469"/>
              <a:chOff x="4972680" y="3324366"/>
              <a:chExt cx="2489868" cy="2203166"/>
            </a:xfrm>
          </p:grpSpPr>
          <p:sp>
            <p:nvSpPr>
              <p:cNvPr id="65" name="iŝļidé"/>
              <p:cNvSpPr/>
              <p:nvPr/>
            </p:nvSpPr>
            <p:spPr bwMode="auto">
              <a:xfrm flipV="1">
                <a:off x="6208415" y="4575433"/>
                <a:ext cx="0" cy="722124"/>
              </a:xfrm>
              <a:prstGeom prst="line">
                <a:avLst/>
              </a:prstGeom>
              <a:noFill/>
              <a:ln w="85725" cap="rnd">
                <a:solidFill>
                  <a:srgbClr val="3F3A3C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ïṥḷiďè"/>
              <p:cNvSpPr/>
              <p:nvPr/>
            </p:nvSpPr>
            <p:spPr bwMode="auto">
              <a:xfrm>
                <a:off x="5348306" y="3324366"/>
                <a:ext cx="1747814" cy="1962458"/>
              </a:xfrm>
              <a:custGeom>
                <a:avLst/>
                <a:gdLst>
                  <a:gd name="T0" fmla="*/ 668 w 668"/>
                  <a:gd name="T1" fmla="*/ 334 h 751"/>
                  <a:gd name="T2" fmla="*/ 334 w 668"/>
                  <a:gd name="T3" fmla="*/ 0 h 751"/>
                  <a:gd name="T4" fmla="*/ 0 w 668"/>
                  <a:gd name="T5" fmla="*/ 334 h 751"/>
                  <a:gd name="T6" fmla="*/ 193 w 668"/>
                  <a:gd name="T7" fmla="*/ 637 h 751"/>
                  <a:gd name="T8" fmla="*/ 193 w 668"/>
                  <a:gd name="T9" fmla="*/ 705 h 751"/>
                  <a:gd name="T10" fmla="*/ 251 w 668"/>
                  <a:gd name="T11" fmla="*/ 751 h 751"/>
                  <a:gd name="T12" fmla="*/ 415 w 668"/>
                  <a:gd name="T13" fmla="*/ 751 h 751"/>
                  <a:gd name="T14" fmla="*/ 473 w 668"/>
                  <a:gd name="T15" fmla="*/ 705 h 751"/>
                  <a:gd name="T16" fmla="*/ 473 w 668"/>
                  <a:gd name="T17" fmla="*/ 639 h 751"/>
                  <a:gd name="T18" fmla="*/ 668 w 668"/>
                  <a:gd name="T19" fmla="*/ 334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8" h="751">
                    <a:moveTo>
                      <a:pt x="668" y="334"/>
                    </a:moveTo>
                    <a:cubicBezTo>
                      <a:pt x="668" y="150"/>
                      <a:pt x="518" y="0"/>
                      <a:pt x="334" y="0"/>
                    </a:cubicBezTo>
                    <a:cubicBezTo>
                      <a:pt x="149" y="0"/>
                      <a:pt x="0" y="150"/>
                      <a:pt x="0" y="334"/>
                    </a:cubicBezTo>
                    <a:cubicBezTo>
                      <a:pt x="0" y="468"/>
                      <a:pt x="77" y="583"/>
                      <a:pt x="193" y="637"/>
                    </a:cubicBezTo>
                    <a:cubicBezTo>
                      <a:pt x="193" y="705"/>
                      <a:pt x="193" y="705"/>
                      <a:pt x="193" y="705"/>
                    </a:cubicBezTo>
                    <a:cubicBezTo>
                      <a:pt x="193" y="730"/>
                      <a:pt x="219" y="751"/>
                      <a:pt x="251" y="751"/>
                    </a:cubicBezTo>
                    <a:cubicBezTo>
                      <a:pt x="415" y="751"/>
                      <a:pt x="415" y="751"/>
                      <a:pt x="415" y="751"/>
                    </a:cubicBezTo>
                    <a:cubicBezTo>
                      <a:pt x="447" y="751"/>
                      <a:pt x="473" y="730"/>
                      <a:pt x="473" y="705"/>
                    </a:cubicBezTo>
                    <a:cubicBezTo>
                      <a:pt x="473" y="639"/>
                      <a:pt x="473" y="639"/>
                      <a:pt x="473" y="639"/>
                    </a:cubicBezTo>
                    <a:cubicBezTo>
                      <a:pt x="585" y="586"/>
                      <a:pt x="668" y="470"/>
                      <a:pt x="668" y="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rnd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îṩ1ïḑé"/>
              <p:cNvSpPr/>
              <p:nvPr/>
            </p:nvSpPr>
            <p:spPr bwMode="auto">
              <a:xfrm>
                <a:off x="5993772" y="5305222"/>
                <a:ext cx="453819" cy="222310"/>
              </a:xfrm>
              <a:custGeom>
                <a:avLst/>
                <a:gdLst>
                  <a:gd name="T0" fmla="*/ 0 w 173"/>
                  <a:gd name="T1" fmla="*/ 0 h 85"/>
                  <a:gd name="T2" fmla="*/ 86 w 173"/>
                  <a:gd name="T3" fmla="*/ 85 h 85"/>
                  <a:gd name="T4" fmla="*/ 173 w 173"/>
                  <a:gd name="T5" fmla="*/ 0 h 85"/>
                  <a:gd name="T6" fmla="*/ 0 w 173"/>
                  <a:gd name="T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85">
                    <a:moveTo>
                      <a:pt x="0" y="0"/>
                    </a:moveTo>
                    <a:cubicBezTo>
                      <a:pt x="0" y="47"/>
                      <a:pt x="39" y="85"/>
                      <a:pt x="86" y="85"/>
                    </a:cubicBezTo>
                    <a:cubicBezTo>
                      <a:pt x="133" y="85"/>
                      <a:pt x="172" y="47"/>
                      <a:pt x="1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bg1"/>
                </a:solidFill>
                <a:round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ïsḷíḓè"/>
              <p:cNvSpPr/>
              <p:nvPr/>
            </p:nvSpPr>
            <p:spPr bwMode="auto">
              <a:xfrm flipV="1">
                <a:off x="7054725" y="3413290"/>
                <a:ext cx="151785" cy="88924"/>
              </a:xfrm>
              <a:prstGeom prst="line">
                <a:avLst/>
              </a:prstGeom>
              <a:noFill/>
              <a:ln w="82550" cap="rnd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ïşḻiďê"/>
              <p:cNvSpPr/>
              <p:nvPr/>
            </p:nvSpPr>
            <p:spPr bwMode="auto">
              <a:xfrm flipV="1">
                <a:off x="7226440" y="3776651"/>
                <a:ext cx="170182" cy="33730"/>
              </a:xfrm>
              <a:prstGeom prst="line">
                <a:avLst/>
              </a:prstGeom>
              <a:noFill/>
              <a:ln w="82550" cap="rnd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iṧḻïḑé"/>
              <p:cNvSpPr/>
              <p:nvPr/>
            </p:nvSpPr>
            <p:spPr bwMode="auto">
              <a:xfrm>
                <a:off x="7289299" y="4159944"/>
                <a:ext cx="173249" cy="21464"/>
              </a:xfrm>
              <a:prstGeom prst="line">
                <a:avLst/>
              </a:prstGeom>
              <a:noFill/>
              <a:ln w="82550" cap="rnd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îśḻïḍé"/>
              <p:cNvSpPr/>
              <p:nvPr/>
            </p:nvSpPr>
            <p:spPr bwMode="auto">
              <a:xfrm>
                <a:off x="7237171" y="4507973"/>
                <a:ext cx="157917" cy="75126"/>
              </a:xfrm>
              <a:prstGeom prst="line">
                <a:avLst/>
              </a:prstGeom>
              <a:noFill/>
              <a:ln w="82550" cap="rnd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íṣḷíḋè"/>
              <p:cNvSpPr/>
              <p:nvPr/>
            </p:nvSpPr>
            <p:spPr bwMode="auto">
              <a:xfrm flipH="1" flipV="1">
                <a:off x="5231785" y="3413290"/>
                <a:ext cx="150251" cy="88924"/>
              </a:xfrm>
              <a:prstGeom prst="line">
                <a:avLst/>
              </a:prstGeom>
              <a:noFill/>
              <a:ln w="82550" cap="rnd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îṥļîḍè"/>
              <p:cNvSpPr/>
              <p:nvPr/>
            </p:nvSpPr>
            <p:spPr bwMode="auto">
              <a:xfrm flipH="1" flipV="1">
                <a:off x="5038606" y="3776651"/>
                <a:ext cx="173249" cy="33730"/>
              </a:xfrm>
              <a:prstGeom prst="line">
                <a:avLst/>
              </a:prstGeom>
              <a:noFill/>
              <a:ln w="82550" cap="rnd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ïṧḻiḍe"/>
              <p:cNvSpPr/>
              <p:nvPr/>
            </p:nvSpPr>
            <p:spPr bwMode="auto">
              <a:xfrm flipH="1">
                <a:off x="4972680" y="4159944"/>
                <a:ext cx="176315" cy="21464"/>
              </a:xfrm>
              <a:prstGeom prst="line">
                <a:avLst/>
              </a:prstGeom>
              <a:noFill/>
              <a:ln w="82550" cap="rnd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îṧḷiďe"/>
              <p:cNvSpPr/>
              <p:nvPr/>
            </p:nvSpPr>
            <p:spPr bwMode="auto">
              <a:xfrm flipH="1">
                <a:off x="5041672" y="4507973"/>
                <a:ext cx="156383" cy="75126"/>
              </a:xfrm>
              <a:prstGeom prst="line">
                <a:avLst/>
              </a:prstGeom>
              <a:noFill/>
              <a:ln w="82550" cap="rnd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9" name="ïṩḷíde"/>
            <p:cNvGrpSpPr/>
            <p:nvPr/>
          </p:nvGrpSpPr>
          <p:grpSpPr>
            <a:xfrm>
              <a:off x="2148" y="5564"/>
              <a:ext cx="2364" cy="1659"/>
              <a:chOff x="5483225" y="3650932"/>
              <a:chExt cx="1500973" cy="1053287"/>
            </a:xfrm>
          </p:grpSpPr>
          <p:sp>
            <p:nvSpPr>
              <p:cNvPr id="31" name="íŝḷíḋè"/>
              <p:cNvSpPr/>
              <p:nvPr/>
            </p:nvSpPr>
            <p:spPr bwMode="auto">
              <a:xfrm>
                <a:off x="6527314" y="4043424"/>
                <a:ext cx="438486" cy="430821"/>
              </a:xfrm>
              <a:custGeom>
                <a:avLst/>
                <a:gdLst>
                  <a:gd name="T0" fmla="*/ 85 w 167"/>
                  <a:gd name="T1" fmla="*/ 165 h 165"/>
                  <a:gd name="T2" fmla="*/ 63 w 167"/>
                  <a:gd name="T3" fmla="*/ 162 h 165"/>
                  <a:gd name="T4" fmla="*/ 63 w 167"/>
                  <a:gd name="T5" fmla="*/ 162 h 165"/>
                  <a:gd name="T6" fmla="*/ 56 w 167"/>
                  <a:gd name="T7" fmla="*/ 159 h 165"/>
                  <a:gd name="T8" fmla="*/ 24 w 167"/>
                  <a:gd name="T9" fmla="*/ 140 h 165"/>
                  <a:gd name="T10" fmla="*/ 0 w 167"/>
                  <a:gd name="T11" fmla="*/ 82 h 165"/>
                  <a:gd name="T12" fmla="*/ 24 w 167"/>
                  <a:gd name="T13" fmla="*/ 24 h 165"/>
                  <a:gd name="T14" fmla="*/ 24 w 167"/>
                  <a:gd name="T15" fmla="*/ 24 h 165"/>
                  <a:gd name="T16" fmla="*/ 40 w 167"/>
                  <a:gd name="T17" fmla="*/ 12 h 165"/>
                  <a:gd name="T18" fmla="*/ 40 w 167"/>
                  <a:gd name="T19" fmla="*/ 11 h 165"/>
                  <a:gd name="T20" fmla="*/ 82 w 167"/>
                  <a:gd name="T21" fmla="*/ 0 h 165"/>
                  <a:gd name="T22" fmla="*/ 82 w 167"/>
                  <a:gd name="T23" fmla="*/ 0 h 165"/>
                  <a:gd name="T24" fmla="*/ 82 w 167"/>
                  <a:gd name="T25" fmla="*/ 0 h 165"/>
                  <a:gd name="T26" fmla="*/ 124 w 167"/>
                  <a:gd name="T27" fmla="*/ 12 h 165"/>
                  <a:gd name="T28" fmla="*/ 155 w 167"/>
                  <a:gd name="T29" fmla="*/ 43 h 165"/>
                  <a:gd name="T30" fmla="*/ 163 w 167"/>
                  <a:gd name="T31" fmla="*/ 62 h 165"/>
                  <a:gd name="T32" fmla="*/ 163 w 167"/>
                  <a:gd name="T33" fmla="*/ 62 h 165"/>
                  <a:gd name="T34" fmla="*/ 163 w 167"/>
                  <a:gd name="T35" fmla="*/ 105 h 165"/>
                  <a:gd name="T36" fmla="*/ 126 w 167"/>
                  <a:gd name="T37" fmla="*/ 154 h 165"/>
                  <a:gd name="T38" fmla="*/ 85 w 167"/>
                  <a:gd name="T3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7" h="165">
                    <a:moveTo>
                      <a:pt x="85" y="165"/>
                    </a:moveTo>
                    <a:cubicBezTo>
                      <a:pt x="78" y="165"/>
                      <a:pt x="70" y="164"/>
                      <a:pt x="63" y="162"/>
                    </a:cubicBezTo>
                    <a:cubicBezTo>
                      <a:pt x="63" y="162"/>
                      <a:pt x="63" y="162"/>
                      <a:pt x="63" y="162"/>
                    </a:cubicBezTo>
                    <a:cubicBezTo>
                      <a:pt x="56" y="159"/>
                      <a:pt x="56" y="159"/>
                      <a:pt x="56" y="159"/>
                    </a:cubicBezTo>
                    <a:cubicBezTo>
                      <a:pt x="44" y="155"/>
                      <a:pt x="33" y="149"/>
                      <a:pt x="24" y="140"/>
                    </a:cubicBezTo>
                    <a:cubicBezTo>
                      <a:pt x="9" y="124"/>
                      <a:pt x="0" y="103"/>
                      <a:pt x="0" y="82"/>
                    </a:cubicBezTo>
                    <a:cubicBezTo>
                      <a:pt x="0" y="60"/>
                      <a:pt x="9" y="39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53" y="4"/>
                      <a:pt x="67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9" y="2"/>
                      <a:pt x="109" y="3"/>
                      <a:pt x="124" y="12"/>
                    </a:cubicBezTo>
                    <a:cubicBezTo>
                      <a:pt x="135" y="18"/>
                      <a:pt x="149" y="30"/>
                      <a:pt x="155" y="43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7" y="77"/>
                      <a:pt x="167" y="91"/>
                      <a:pt x="163" y="105"/>
                    </a:cubicBezTo>
                    <a:cubicBezTo>
                      <a:pt x="158" y="126"/>
                      <a:pt x="144" y="143"/>
                      <a:pt x="126" y="154"/>
                    </a:cubicBezTo>
                    <a:cubicBezTo>
                      <a:pt x="114" y="161"/>
                      <a:pt x="99" y="165"/>
                      <a:pt x="85" y="165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ïSḷiďe"/>
              <p:cNvSpPr/>
              <p:nvPr/>
            </p:nvSpPr>
            <p:spPr bwMode="auto">
              <a:xfrm>
                <a:off x="6511982" y="4026558"/>
                <a:ext cx="472216" cy="466084"/>
              </a:xfrm>
              <a:custGeom>
                <a:avLst/>
                <a:gdLst>
                  <a:gd name="T0" fmla="*/ 88 w 180"/>
                  <a:gd name="T1" fmla="*/ 13 h 178"/>
                  <a:gd name="T2" fmla="*/ 127 w 180"/>
                  <a:gd name="T3" fmla="*/ 23 h 178"/>
                  <a:gd name="T4" fmla="*/ 156 w 180"/>
                  <a:gd name="T5" fmla="*/ 52 h 178"/>
                  <a:gd name="T6" fmla="*/ 163 w 180"/>
                  <a:gd name="T7" fmla="*/ 70 h 178"/>
                  <a:gd name="T8" fmla="*/ 163 w 180"/>
                  <a:gd name="T9" fmla="*/ 110 h 178"/>
                  <a:gd name="T10" fmla="*/ 129 w 180"/>
                  <a:gd name="T11" fmla="*/ 155 h 178"/>
                  <a:gd name="T12" fmla="*/ 91 w 180"/>
                  <a:gd name="T13" fmla="*/ 165 h 178"/>
                  <a:gd name="T14" fmla="*/ 71 w 180"/>
                  <a:gd name="T15" fmla="*/ 162 h 178"/>
                  <a:gd name="T16" fmla="*/ 64 w 180"/>
                  <a:gd name="T17" fmla="*/ 159 h 178"/>
                  <a:gd name="T18" fmla="*/ 34 w 180"/>
                  <a:gd name="T19" fmla="*/ 141 h 178"/>
                  <a:gd name="T20" fmla="*/ 12 w 180"/>
                  <a:gd name="T21" fmla="*/ 88 h 178"/>
                  <a:gd name="T22" fmla="*/ 34 w 180"/>
                  <a:gd name="T23" fmla="*/ 35 h 178"/>
                  <a:gd name="T24" fmla="*/ 50 w 180"/>
                  <a:gd name="T25" fmla="*/ 23 h 178"/>
                  <a:gd name="T26" fmla="*/ 88 w 180"/>
                  <a:gd name="T27" fmla="*/ 13 h 178"/>
                  <a:gd name="T28" fmla="*/ 88 w 180"/>
                  <a:gd name="T29" fmla="*/ 0 h 178"/>
                  <a:gd name="T30" fmla="*/ 88 w 180"/>
                  <a:gd name="T31" fmla="*/ 0 h 178"/>
                  <a:gd name="T32" fmla="*/ 43 w 180"/>
                  <a:gd name="T33" fmla="*/ 12 h 178"/>
                  <a:gd name="T34" fmla="*/ 42 w 180"/>
                  <a:gd name="T35" fmla="*/ 12 h 178"/>
                  <a:gd name="T36" fmla="*/ 42 w 180"/>
                  <a:gd name="T37" fmla="*/ 13 h 178"/>
                  <a:gd name="T38" fmla="*/ 27 w 180"/>
                  <a:gd name="T39" fmla="*/ 24 h 178"/>
                  <a:gd name="T40" fmla="*/ 26 w 180"/>
                  <a:gd name="T41" fmla="*/ 25 h 178"/>
                  <a:gd name="T42" fmla="*/ 25 w 180"/>
                  <a:gd name="T43" fmla="*/ 26 h 178"/>
                  <a:gd name="T44" fmla="*/ 0 w 180"/>
                  <a:gd name="T45" fmla="*/ 88 h 178"/>
                  <a:gd name="T46" fmla="*/ 25 w 180"/>
                  <a:gd name="T47" fmla="*/ 150 h 178"/>
                  <a:gd name="T48" fmla="*/ 60 w 180"/>
                  <a:gd name="T49" fmla="*/ 171 h 178"/>
                  <a:gd name="T50" fmla="*/ 62 w 180"/>
                  <a:gd name="T51" fmla="*/ 172 h 178"/>
                  <a:gd name="T52" fmla="*/ 66 w 180"/>
                  <a:gd name="T53" fmla="*/ 174 h 178"/>
                  <a:gd name="T54" fmla="*/ 67 w 180"/>
                  <a:gd name="T55" fmla="*/ 174 h 178"/>
                  <a:gd name="T56" fmla="*/ 68 w 180"/>
                  <a:gd name="T57" fmla="*/ 174 h 178"/>
                  <a:gd name="T58" fmla="*/ 91 w 180"/>
                  <a:gd name="T59" fmla="*/ 178 h 178"/>
                  <a:gd name="T60" fmla="*/ 135 w 180"/>
                  <a:gd name="T61" fmla="*/ 166 h 178"/>
                  <a:gd name="T62" fmla="*/ 176 w 180"/>
                  <a:gd name="T63" fmla="*/ 113 h 178"/>
                  <a:gd name="T64" fmla="*/ 176 w 180"/>
                  <a:gd name="T65" fmla="*/ 67 h 178"/>
                  <a:gd name="T66" fmla="*/ 175 w 180"/>
                  <a:gd name="T67" fmla="*/ 66 h 178"/>
                  <a:gd name="T68" fmla="*/ 175 w 180"/>
                  <a:gd name="T69" fmla="*/ 65 h 178"/>
                  <a:gd name="T70" fmla="*/ 167 w 180"/>
                  <a:gd name="T71" fmla="*/ 47 h 178"/>
                  <a:gd name="T72" fmla="*/ 167 w 180"/>
                  <a:gd name="T73" fmla="*/ 47 h 178"/>
                  <a:gd name="T74" fmla="*/ 167 w 180"/>
                  <a:gd name="T75" fmla="*/ 47 h 178"/>
                  <a:gd name="T76" fmla="*/ 134 w 180"/>
                  <a:gd name="T77" fmla="*/ 12 h 178"/>
                  <a:gd name="T78" fmla="*/ 89 w 180"/>
                  <a:gd name="T79" fmla="*/ 0 h 178"/>
                  <a:gd name="T80" fmla="*/ 88 w 180"/>
                  <a:gd name="T81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0" h="178">
                    <a:moveTo>
                      <a:pt x="88" y="13"/>
                    </a:moveTo>
                    <a:cubicBezTo>
                      <a:pt x="104" y="14"/>
                      <a:pt x="113" y="15"/>
                      <a:pt x="127" y="23"/>
                    </a:cubicBezTo>
                    <a:cubicBezTo>
                      <a:pt x="137" y="29"/>
                      <a:pt x="150" y="41"/>
                      <a:pt x="156" y="52"/>
                    </a:cubicBezTo>
                    <a:cubicBezTo>
                      <a:pt x="158" y="58"/>
                      <a:pt x="161" y="64"/>
                      <a:pt x="163" y="70"/>
                    </a:cubicBezTo>
                    <a:cubicBezTo>
                      <a:pt x="167" y="83"/>
                      <a:pt x="167" y="97"/>
                      <a:pt x="163" y="110"/>
                    </a:cubicBezTo>
                    <a:cubicBezTo>
                      <a:pt x="158" y="129"/>
                      <a:pt x="145" y="145"/>
                      <a:pt x="129" y="155"/>
                    </a:cubicBezTo>
                    <a:cubicBezTo>
                      <a:pt x="117" y="161"/>
                      <a:pt x="104" y="165"/>
                      <a:pt x="91" y="165"/>
                    </a:cubicBezTo>
                    <a:cubicBezTo>
                      <a:pt x="84" y="165"/>
                      <a:pt x="78" y="164"/>
                      <a:pt x="71" y="162"/>
                    </a:cubicBezTo>
                    <a:cubicBezTo>
                      <a:pt x="69" y="161"/>
                      <a:pt x="67" y="160"/>
                      <a:pt x="64" y="159"/>
                    </a:cubicBezTo>
                    <a:cubicBezTo>
                      <a:pt x="53" y="156"/>
                      <a:pt x="43" y="149"/>
                      <a:pt x="34" y="141"/>
                    </a:cubicBezTo>
                    <a:cubicBezTo>
                      <a:pt x="20" y="127"/>
                      <a:pt x="12" y="108"/>
                      <a:pt x="12" y="88"/>
                    </a:cubicBezTo>
                    <a:cubicBezTo>
                      <a:pt x="12" y="68"/>
                      <a:pt x="20" y="49"/>
                      <a:pt x="34" y="35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61" y="16"/>
                      <a:pt x="74" y="13"/>
                      <a:pt x="88" y="13"/>
                    </a:cubicBezTo>
                    <a:moveTo>
                      <a:pt x="88" y="0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72" y="0"/>
                      <a:pt x="57" y="4"/>
                      <a:pt x="43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9" y="42"/>
                      <a:pt x="0" y="65"/>
                      <a:pt x="0" y="88"/>
                    </a:cubicBezTo>
                    <a:cubicBezTo>
                      <a:pt x="0" y="111"/>
                      <a:pt x="9" y="134"/>
                      <a:pt x="25" y="150"/>
                    </a:cubicBezTo>
                    <a:cubicBezTo>
                      <a:pt x="35" y="160"/>
                      <a:pt x="47" y="167"/>
                      <a:pt x="60" y="171"/>
                    </a:cubicBezTo>
                    <a:cubicBezTo>
                      <a:pt x="62" y="172"/>
                      <a:pt x="62" y="172"/>
                      <a:pt x="62" y="172"/>
                    </a:cubicBezTo>
                    <a:cubicBezTo>
                      <a:pt x="66" y="174"/>
                      <a:pt x="66" y="174"/>
                      <a:pt x="66" y="174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8" y="174"/>
                      <a:pt x="68" y="174"/>
                      <a:pt x="68" y="174"/>
                    </a:cubicBezTo>
                    <a:cubicBezTo>
                      <a:pt x="75" y="177"/>
                      <a:pt x="83" y="178"/>
                      <a:pt x="91" y="178"/>
                    </a:cubicBezTo>
                    <a:cubicBezTo>
                      <a:pt x="106" y="178"/>
                      <a:pt x="122" y="173"/>
                      <a:pt x="135" y="166"/>
                    </a:cubicBezTo>
                    <a:cubicBezTo>
                      <a:pt x="155" y="154"/>
                      <a:pt x="170" y="135"/>
                      <a:pt x="176" y="113"/>
                    </a:cubicBezTo>
                    <a:cubicBezTo>
                      <a:pt x="180" y="98"/>
                      <a:pt x="180" y="82"/>
                      <a:pt x="176" y="67"/>
                    </a:cubicBezTo>
                    <a:cubicBezTo>
                      <a:pt x="175" y="66"/>
                      <a:pt x="175" y="66"/>
                      <a:pt x="175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0" y="32"/>
                      <a:pt x="145" y="19"/>
                      <a:pt x="134" y="12"/>
                    </a:cubicBezTo>
                    <a:cubicBezTo>
                      <a:pt x="117" y="3"/>
                      <a:pt x="106" y="1"/>
                      <a:pt x="89" y="0"/>
                    </a:cubicBezTo>
                    <a:cubicBezTo>
                      <a:pt x="88" y="0"/>
                      <a:pt x="88" y="0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îṡḷíḍè"/>
              <p:cNvSpPr/>
              <p:nvPr/>
            </p:nvSpPr>
            <p:spPr bwMode="auto">
              <a:xfrm>
                <a:off x="5973840" y="3980563"/>
                <a:ext cx="436954" cy="430821"/>
              </a:xfrm>
              <a:custGeom>
                <a:avLst/>
                <a:gdLst>
                  <a:gd name="T0" fmla="*/ 85 w 167"/>
                  <a:gd name="T1" fmla="*/ 165 h 165"/>
                  <a:gd name="T2" fmla="*/ 64 w 167"/>
                  <a:gd name="T3" fmla="*/ 162 h 165"/>
                  <a:gd name="T4" fmla="*/ 63 w 167"/>
                  <a:gd name="T5" fmla="*/ 162 h 165"/>
                  <a:gd name="T6" fmla="*/ 56 w 167"/>
                  <a:gd name="T7" fmla="*/ 159 h 165"/>
                  <a:gd name="T8" fmla="*/ 24 w 167"/>
                  <a:gd name="T9" fmla="*/ 140 h 165"/>
                  <a:gd name="T10" fmla="*/ 0 w 167"/>
                  <a:gd name="T11" fmla="*/ 82 h 165"/>
                  <a:gd name="T12" fmla="*/ 24 w 167"/>
                  <a:gd name="T13" fmla="*/ 24 h 165"/>
                  <a:gd name="T14" fmla="*/ 24 w 167"/>
                  <a:gd name="T15" fmla="*/ 24 h 165"/>
                  <a:gd name="T16" fmla="*/ 40 w 167"/>
                  <a:gd name="T17" fmla="*/ 12 h 165"/>
                  <a:gd name="T18" fmla="*/ 41 w 167"/>
                  <a:gd name="T19" fmla="*/ 11 h 165"/>
                  <a:gd name="T20" fmla="*/ 82 w 167"/>
                  <a:gd name="T21" fmla="*/ 0 h 165"/>
                  <a:gd name="T22" fmla="*/ 82 w 167"/>
                  <a:gd name="T23" fmla="*/ 0 h 165"/>
                  <a:gd name="T24" fmla="*/ 82 w 167"/>
                  <a:gd name="T25" fmla="*/ 0 h 165"/>
                  <a:gd name="T26" fmla="*/ 125 w 167"/>
                  <a:gd name="T27" fmla="*/ 12 h 165"/>
                  <a:gd name="T28" fmla="*/ 156 w 167"/>
                  <a:gd name="T29" fmla="*/ 43 h 165"/>
                  <a:gd name="T30" fmla="*/ 163 w 167"/>
                  <a:gd name="T31" fmla="*/ 62 h 165"/>
                  <a:gd name="T32" fmla="*/ 164 w 167"/>
                  <a:gd name="T33" fmla="*/ 62 h 165"/>
                  <a:gd name="T34" fmla="*/ 164 w 167"/>
                  <a:gd name="T35" fmla="*/ 106 h 165"/>
                  <a:gd name="T36" fmla="*/ 126 w 167"/>
                  <a:gd name="T37" fmla="*/ 154 h 165"/>
                  <a:gd name="T38" fmla="*/ 85 w 167"/>
                  <a:gd name="T3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7" h="165">
                    <a:moveTo>
                      <a:pt x="85" y="165"/>
                    </a:moveTo>
                    <a:cubicBezTo>
                      <a:pt x="78" y="165"/>
                      <a:pt x="71" y="164"/>
                      <a:pt x="64" y="162"/>
                    </a:cubicBezTo>
                    <a:cubicBezTo>
                      <a:pt x="63" y="162"/>
                      <a:pt x="63" y="162"/>
                      <a:pt x="63" y="162"/>
                    </a:cubicBezTo>
                    <a:cubicBezTo>
                      <a:pt x="56" y="159"/>
                      <a:pt x="56" y="159"/>
                      <a:pt x="56" y="159"/>
                    </a:cubicBezTo>
                    <a:cubicBezTo>
                      <a:pt x="44" y="155"/>
                      <a:pt x="33" y="149"/>
                      <a:pt x="24" y="140"/>
                    </a:cubicBezTo>
                    <a:cubicBezTo>
                      <a:pt x="9" y="124"/>
                      <a:pt x="0" y="103"/>
                      <a:pt x="0" y="82"/>
                    </a:cubicBezTo>
                    <a:cubicBezTo>
                      <a:pt x="0" y="60"/>
                      <a:pt x="9" y="39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53" y="4"/>
                      <a:pt x="67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9" y="2"/>
                      <a:pt x="109" y="3"/>
                      <a:pt x="125" y="12"/>
                    </a:cubicBezTo>
                    <a:cubicBezTo>
                      <a:pt x="135" y="18"/>
                      <a:pt x="149" y="30"/>
                      <a:pt x="156" y="43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4" y="62"/>
                      <a:pt x="164" y="62"/>
                      <a:pt x="164" y="62"/>
                    </a:cubicBezTo>
                    <a:cubicBezTo>
                      <a:pt x="167" y="77"/>
                      <a:pt x="167" y="91"/>
                      <a:pt x="164" y="106"/>
                    </a:cubicBezTo>
                    <a:cubicBezTo>
                      <a:pt x="158" y="126"/>
                      <a:pt x="144" y="144"/>
                      <a:pt x="126" y="154"/>
                    </a:cubicBezTo>
                    <a:cubicBezTo>
                      <a:pt x="114" y="161"/>
                      <a:pt x="100" y="165"/>
                      <a:pt x="85" y="165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iṣľîḋê"/>
              <p:cNvSpPr/>
              <p:nvPr/>
            </p:nvSpPr>
            <p:spPr bwMode="auto">
              <a:xfrm>
                <a:off x="5956975" y="3965231"/>
                <a:ext cx="472216" cy="464551"/>
              </a:xfrm>
              <a:custGeom>
                <a:avLst/>
                <a:gdLst>
                  <a:gd name="T0" fmla="*/ 88 w 180"/>
                  <a:gd name="T1" fmla="*/ 13 h 178"/>
                  <a:gd name="T2" fmla="*/ 127 w 180"/>
                  <a:gd name="T3" fmla="*/ 23 h 178"/>
                  <a:gd name="T4" fmla="*/ 156 w 180"/>
                  <a:gd name="T5" fmla="*/ 52 h 178"/>
                  <a:gd name="T6" fmla="*/ 163 w 180"/>
                  <a:gd name="T7" fmla="*/ 70 h 178"/>
                  <a:gd name="T8" fmla="*/ 163 w 180"/>
                  <a:gd name="T9" fmla="*/ 110 h 178"/>
                  <a:gd name="T10" fmla="*/ 129 w 180"/>
                  <a:gd name="T11" fmla="*/ 155 h 178"/>
                  <a:gd name="T12" fmla="*/ 91 w 180"/>
                  <a:gd name="T13" fmla="*/ 165 h 178"/>
                  <a:gd name="T14" fmla="*/ 71 w 180"/>
                  <a:gd name="T15" fmla="*/ 162 h 178"/>
                  <a:gd name="T16" fmla="*/ 65 w 180"/>
                  <a:gd name="T17" fmla="*/ 159 h 178"/>
                  <a:gd name="T18" fmla="*/ 35 w 180"/>
                  <a:gd name="T19" fmla="*/ 141 h 178"/>
                  <a:gd name="T20" fmla="*/ 13 w 180"/>
                  <a:gd name="T21" fmla="*/ 88 h 178"/>
                  <a:gd name="T22" fmla="*/ 35 w 180"/>
                  <a:gd name="T23" fmla="*/ 35 h 178"/>
                  <a:gd name="T24" fmla="*/ 50 w 180"/>
                  <a:gd name="T25" fmla="*/ 23 h 178"/>
                  <a:gd name="T26" fmla="*/ 88 w 180"/>
                  <a:gd name="T27" fmla="*/ 13 h 178"/>
                  <a:gd name="T28" fmla="*/ 88 w 180"/>
                  <a:gd name="T29" fmla="*/ 0 h 178"/>
                  <a:gd name="T30" fmla="*/ 88 w 180"/>
                  <a:gd name="T31" fmla="*/ 0 h 178"/>
                  <a:gd name="T32" fmla="*/ 43 w 180"/>
                  <a:gd name="T33" fmla="*/ 12 h 178"/>
                  <a:gd name="T34" fmla="*/ 43 w 180"/>
                  <a:gd name="T35" fmla="*/ 12 h 178"/>
                  <a:gd name="T36" fmla="*/ 42 w 180"/>
                  <a:gd name="T37" fmla="*/ 13 h 178"/>
                  <a:gd name="T38" fmla="*/ 27 w 180"/>
                  <a:gd name="T39" fmla="*/ 24 h 178"/>
                  <a:gd name="T40" fmla="*/ 26 w 180"/>
                  <a:gd name="T41" fmla="*/ 25 h 178"/>
                  <a:gd name="T42" fmla="*/ 26 w 180"/>
                  <a:gd name="T43" fmla="*/ 26 h 178"/>
                  <a:gd name="T44" fmla="*/ 0 w 180"/>
                  <a:gd name="T45" fmla="*/ 88 h 178"/>
                  <a:gd name="T46" fmla="*/ 26 w 180"/>
                  <a:gd name="T47" fmla="*/ 150 h 178"/>
                  <a:gd name="T48" fmla="*/ 60 w 180"/>
                  <a:gd name="T49" fmla="*/ 171 h 178"/>
                  <a:gd name="T50" fmla="*/ 66 w 180"/>
                  <a:gd name="T51" fmla="*/ 174 h 178"/>
                  <a:gd name="T52" fmla="*/ 67 w 180"/>
                  <a:gd name="T53" fmla="*/ 174 h 178"/>
                  <a:gd name="T54" fmla="*/ 68 w 180"/>
                  <a:gd name="T55" fmla="*/ 175 h 178"/>
                  <a:gd name="T56" fmla="*/ 91 w 180"/>
                  <a:gd name="T57" fmla="*/ 178 h 178"/>
                  <a:gd name="T58" fmla="*/ 135 w 180"/>
                  <a:gd name="T59" fmla="*/ 166 h 178"/>
                  <a:gd name="T60" fmla="*/ 176 w 180"/>
                  <a:gd name="T61" fmla="*/ 113 h 178"/>
                  <a:gd name="T62" fmla="*/ 176 w 180"/>
                  <a:gd name="T63" fmla="*/ 67 h 178"/>
                  <a:gd name="T64" fmla="*/ 176 w 180"/>
                  <a:gd name="T65" fmla="*/ 66 h 178"/>
                  <a:gd name="T66" fmla="*/ 175 w 180"/>
                  <a:gd name="T67" fmla="*/ 65 h 178"/>
                  <a:gd name="T68" fmla="*/ 173 w 180"/>
                  <a:gd name="T69" fmla="*/ 60 h 178"/>
                  <a:gd name="T70" fmla="*/ 168 w 180"/>
                  <a:gd name="T71" fmla="*/ 47 h 178"/>
                  <a:gd name="T72" fmla="*/ 168 w 180"/>
                  <a:gd name="T73" fmla="*/ 47 h 178"/>
                  <a:gd name="T74" fmla="*/ 167 w 180"/>
                  <a:gd name="T75" fmla="*/ 47 h 178"/>
                  <a:gd name="T76" fmla="*/ 134 w 180"/>
                  <a:gd name="T77" fmla="*/ 12 h 178"/>
                  <a:gd name="T78" fmla="*/ 89 w 180"/>
                  <a:gd name="T79" fmla="*/ 0 h 178"/>
                  <a:gd name="T80" fmla="*/ 88 w 180"/>
                  <a:gd name="T81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0" h="178">
                    <a:moveTo>
                      <a:pt x="88" y="13"/>
                    </a:moveTo>
                    <a:cubicBezTo>
                      <a:pt x="104" y="14"/>
                      <a:pt x="113" y="15"/>
                      <a:pt x="127" y="23"/>
                    </a:cubicBezTo>
                    <a:cubicBezTo>
                      <a:pt x="138" y="29"/>
                      <a:pt x="150" y="41"/>
                      <a:pt x="156" y="52"/>
                    </a:cubicBezTo>
                    <a:cubicBezTo>
                      <a:pt x="158" y="58"/>
                      <a:pt x="161" y="64"/>
                      <a:pt x="163" y="70"/>
                    </a:cubicBezTo>
                    <a:cubicBezTo>
                      <a:pt x="167" y="83"/>
                      <a:pt x="167" y="97"/>
                      <a:pt x="163" y="110"/>
                    </a:cubicBezTo>
                    <a:cubicBezTo>
                      <a:pt x="158" y="129"/>
                      <a:pt x="146" y="145"/>
                      <a:pt x="129" y="155"/>
                    </a:cubicBezTo>
                    <a:cubicBezTo>
                      <a:pt x="117" y="161"/>
                      <a:pt x="104" y="165"/>
                      <a:pt x="91" y="165"/>
                    </a:cubicBezTo>
                    <a:cubicBezTo>
                      <a:pt x="84" y="165"/>
                      <a:pt x="78" y="164"/>
                      <a:pt x="71" y="162"/>
                    </a:cubicBezTo>
                    <a:cubicBezTo>
                      <a:pt x="69" y="161"/>
                      <a:pt x="67" y="160"/>
                      <a:pt x="65" y="159"/>
                    </a:cubicBezTo>
                    <a:cubicBezTo>
                      <a:pt x="53" y="156"/>
                      <a:pt x="43" y="150"/>
                      <a:pt x="35" y="141"/>
                    </a:cubicBezTo>
                    <a:cubicBezTo>
                      <a:pt x="21" y="127"/>
                      <a:pt x="13" y="108"/>
                      <a:pt x="13" y="88"/>
                    </a:cubicBezTo>
                    <a:cubicBezTo>
                      <a:pt x="13" y="68"/>
                      <a:pt x="21" y="49"/>
                      <a:pt x="35" y="35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62" y="16"/>
                      <a:pt x="74" y="13"/>
                      <a:pt x="88" y="13"/>
                    </a:cubicBezTo>
                    <a:moveTo>
                      <a:pt x="88" y="0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72" y="0"/>
                      <a:pt x="57" y="4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9" y="42"/>
                      <a:pt x="0" y="65"/>
                      <a:pt x="0" y="88"/>
                    </a:cubicBezTo>
                    <a:cubicBezTo>
                      <a:pt x="0" y="111"/>
                      <a:pt x="9" y="134"/>
                      <a:pt x="26" y="150"/>
                    </a:cubicBezTo>
                    <a:cubicBezTo>
                      <a:pt x="35" y="160"/>
                      <a:pt x="47" y="167"/>
                      <a:pt x="60" y="171"/>
                    </a:cubicBezTo>
                    <a:cubicBezTo>
                      <a:pt x="62" y="172"/>
                      <a:pt x="64" y="173"/>
                      <a:pt x="66" y="174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8" y="175"/>
                      <a:pt x="68" y="175"/>
                      <a:pt x="68" y="175"/>
                    </a:cubicBezTo>
                    <a:cubicBezTo>
                      <a:pt x="75" y="177"/>
                      <a:pt x="83" y="178"/>
                      <a:pt x="91" y="178"/>
                    </a:cubicBezTo>
                    <a:cubicBezTo>
                      <a:pt x="107" y="178"/>
                      <a:pt x="122" y="174"/>
                      <a:pt x="135" y="166"/>
                    </a:cubicBezTo>
                    <a:cubicBezTo>
                      <a:pt x="155" y="154"/>
                      <a:pt x="170" y="135"/>
                      <a:pt x="176" y="113"/>
                    </a:cubicBezTo>
                    <a:cubicBezTo>
                      <a:pt x="180" y="98"/>
                      <a:pt x="180" y="82"/>
                      <a:pt x="176" y="67"/>
                    </a:cubicBezTo>
                    <a:cubicBezTo>
                      <a:pt x="176" y="66"/>
                      <a:pt x="176" y="66"/>
                      <a:pt x="176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3" y="60"/>
                      <a:pt x="173" y="60"/>
                      <a:pt x="173" y="60"/>
                    </a:cubicBezTo>
                    <a:cubicBezTo>
                      <a:pt x="168" y="47"/>
                      <a:pt x="168" y="47"/>
                      <a:pt x="168" y="47"/>
                    </a:cubicBezTo>
                    <a:cubicBezTo>
                      <a:pt x="168" y="47"/>
                      <a:pt x="168" y="47"/>
                      <a:pt x="168" y="47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0" y="32"/>
                      <a:pt x="145" y="19"/>
                      <a:pt x="134" y="12"/>
                    </a:cubicBezTo>
                    <a:cubicBezTo>
                      <a:pt x="117" y="3"/>
                      <a:pt x="106" y="1"/>
                      <a:pt x="89" y="0"/>
                    </a:cubicBezTo>
                    <a:cubicBezTo>
                      <a:pt x="88" y="0"/>
                      <a:pt x="88" y="0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îṩḻîḋé"/>
              <p:cNvSpPr/>
              <p:nvPr/>
            </p:nvSpPr>
            <p:spPr bwMode="auto">
              <a:xfrm>
                <a:off x="5501623" y="4058755"/>
                <a:ext cx="668462" cy="620934"/>
              </a:xfrm>
              <a:custGeom>
                <a:avLst/>
                <a:gdLst>
                  <a:gd name="T0" fmla="*/ 185 w 255"/>
                  <a:gd name="T1" fmla="*/ 238 h 238"/>
                  <a:gd name="T2" fmla="*/ 135 w 255"/>
                  <a:gd name="T3" fmla="*/ 218 h 238"/>
                  <a:gd name="T4" fmla="*/ 125 w 255"/>
                  <a:gd name="T5" fmla="*/ 206 h 238"/>
                  <a:gd name="T6" fmla="*/ 91 w 255"/>
                  <a:gd name="T7" fmla="*/ 219 h 238"/>
                  <a:gd name="T8" fmla="*/ 36 w 255"/>
                  <a:gd name="T9" fmla="*/ 164 h 238"/>
                  <a:gd name="T10" fmla="*/ 41 w 255"/>
                  <a:gd name="T11" fmla="*/ 143 h 238"/>
                  <a:gd name="T12" fmla="*/ 24 w 255"/>
                  <a:gd name="T13" fmla="*/ 130 h 238"/>
                  <a:gd name="T14" fmla="*/ 6 w 255"/>
                  <a:gd name="T15" fmla="*/ 59 h 238"/>
                  <a:gd name="T16" fmla="*/ 56 w 255"/>
                  <a:gd name="T17" fmla="*/ 9 h 238"/>
                  <a:gd name="T18" fmla="*/ 72 w 255"/>
                  <a:gd name="T19" fmla="*/ 3 h 238"/>
                  <a:gd name="T20" fmla="*/ 98 w 255"/>
                  <a:gd name="T21" fmla="*/ 0 h 238"/>
                  <a:gd name="T22" fmla="*/ 133 w 255"/>
                  <a:gd name="T23" fmla="*/ 6 h 238"/>
                  <a:gd name="T24" fmla="*/ 142 w 255"/>
                  <a:gd name="T25" fmla="*/ 10 h 238"/>
                  <a:gd name="T26" fmla="*/ 156 w 255"/>
                  <a:gd name="T27" fmla="*/ 16 h 238"/>
                  <a:gd name="T28" fmla="*/ 177 w 255"/>
                  <a:gd name="T29" fmla="*/ 30 h 238"/>
                  <a:gd name="T30" fmla="*/ 180 w 255"/>
                  <a:gd name="T31" fmla="*/ 32 h 238"/>
                  <a:gd name="T32" fmla="*/ 208 w 255"/>
                  <a:gd name="T33" fmla="*/ 75 h 238"/>
                  <a:gd name="T34" fmla="*/ 217 w 255"/>
                  <a:gd name="T35" fmla="*/ 105 h 238"/>
                  <a:gd name="T36" fmla="*/ 234 w 255"/>
                  <a:gd name="T37" fmla="*/ 118 h 238"/>
                  <a:gd name="T38" fmla="*/ 255 w 255"/>
                  <a:gd name="T39" fmla="*/ 168 h 238"/>
                  <a:gd name="T40" fmla="*/ 234 w 255"/>
                  <a:gd name="T41" fmla="*/ 218 h 238"/>
                  <a:gd name="T42" fmla="*/ 185 w 255"/>
                  <a:gd name="T43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5" h="238">
                    <a:moveTo>
                      <a:pt x="185" y="238"/>
                    </a:moveTo>
                    <a:cubicBezTo>
                      <a:pt x="166" y="238"/>
                      <a:pt x="148" y="231"/>
                      <a:pt x="135" y="218"/>
                    </a:cubicBezTo>
                    <a:cubicBezTo>
                      <a:pt x="131" y="214"/>
                      <a:pt x="128" y="210"/>
                      <a:pt x="125" y="206"/>
                    </a:cubicBezTo>
                    <a:cubicBezTo>
                      <a:pt x="116" y="214"/>
                      <a:pt x="103" y="219"/>
                      <a:pt x="91" y="219"/>
                    </a:cubicBezTo>
                    <a:cubicBezTo>
                      <a:pt x="61" y="219"/>
                      <a:pt x="36" y="194"/>
                      <a:pt x="36" y="164"/>
                    </a:cubicBezTo>
                    <a:cubicBezTo>
                      <a:pt x="36" y="157"/>
                      <a:pt x="38" y="149"/>
                      <a:pt x="41" y="143"/>
                    </a:cubicBezTo>
                    <a:cubicBezTo>
                      <a:pt x="34" y="139"/>
                      <a:pt x="29" y="135"/>
                      <a:pt x="24" y="130"/>
                    </a:cubicBezTo>
                    <a:cubicBezTo>
                      <a:pt x="6" y="112"/>
                      <a:pt x="0" y="89"/>
                      <a:pt x="6" y="59"/>
                    </a:cubicBezTo>
                    <a:cubicBezTo>
                      <a:pt x="10" y="33"/>
                      <a:pt x="34" y="15"/>
                      <a:pt x="56" y="9"/>
                    </a:cubicBezTo>
                    <a:cubicBezTo>
                      <a:pt x="61" y="7"/>
                      <a:pt x="66" y="5"/>
                      <a:pt x="72" y="3"/>
                    </a:cubicBezTo>
                    <a:cubicBezTo>
                      <a:pt x="80" y="1"/>
                      <a:pt x="89" y="0"/>
                      <a:pt x="98" y="0"/>
                    </a:cubicBezTo>
                    <a:cubicBezTo>
                      <a:pt x="111" y="0"/>
                      <a:pt x="123" y="2"/>
                      <a:pt x="133" y="6"/>
                    </a:cubicBezTo>
                    <a:cubicBezTo>
                      <a:pt x="136" y="8"/>
                      <a:pt x="139" y="9"/>
                      <a:pt x="142" y="10"/>
                    </a:cubicBezTo>
                    <a:cubicBezTo>
                      <a:pt x="146" y="12"/>
                      <a:pt x="151" y="13"/>
                      <a:pt x="156" y="16"/>
                    </a:cubicBezTo>
                    <a:cubicBezTo>
                      <a:pt x="164" y="20"/>
                      <a:pt x="171" y="25"/>
                      <a:pt x="177" y="30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192" y="42"/>
                      <a:pt x="201" y="56"/>
                      <a:pt x="208" y="75"/>
                    </a:cubicBezTo>
                    <a:cubicBezTo>
                      <a:pt x="213" y="86"/>
                      <a:pt x="216" y="96"/>
                      <a:pt x="217" y="105"/>
                    </a:cubicBezTo>
                    <a:cubicBezTo>
                      <a:pt x="223" y="109"/>
                      <a:pt x="229" y="113"/>
                      <a:pt x="234" y="118"/>
                    </a:cubicBezTo>
                    <a:cubicBezTo>
                      <a:pt x="247" y="131"/>
                      <a:pt x="255" y="149"/>
                      <a:pt x="255" y="168"/>
                    </a:cubicBezTo>
                    <a:cubicBezTo>
                      <a:pt x="255" y="186"/>
                      <a:pt x="247" y="205"/>
                      <a:pt x="234" y="218"/>
                    </a:cubicBezTo>
                    <a:cubicBezTo>
                      <a:pt x="221" y="231"/>
                      <a:pt x="203" y="238"/>
                      <a:pt x="185" y="238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ïśḷîdé"/>
              <p:cNvSpPr/>
              <p:nvPr/>
            </p:nvSpPr>
            <p:spPr bwMode="auto">
              <a:xfrm>
                <a:off x="5483225" y="4043424"/>
                <a:ext cx="702192" cy="654664"/>
              </a:xfrm>
              <a:custGeom>
                <a:avLst/>
                <a:gdLst>
                  <a:gd name="T0" fmla="*/ 105 w 268"/>
                  <a:gd name="T1" fmla="*/ 13 h 251"/>
                  <a:gd name="T2" fmla="*/ 137 w 268"/>
                  <a:gd name="T3" fmla="*/ 18 h 251"/>
                  <a:gd name="T4" fmla="*/ 160 w 268"/>
                  <a:gd name="T5" fmla="*/ 28 h 251"/>
                  <a:gd name="T6" fmla="*/ 183 w 268"/>
                  <a:gd name="T7" fmla="*/ 43 h 251"/>
                  <a:gd name="T8" fmla="*/ 209 w 268"/>
                  <a:gd name="T9" fmla="*/ 83 h 251"/>
                  <a:gd name="T10" fmla="*/ 218 w 268"/>
                  <a:gd name="T11" fmla="*/ 116 h 251"/>
                  <a:gd name="T12" fmla="*/ 237 w 268"/>
                  <a:gd name="T13" fmla="*/ 129 h 251"/>
                  <a:gd name="T14" fmla="*/ 256 w 268"/>
                  <a:gd name="T15" fmla="*/ 174 h 251"/>
                  <a:gd name="T16" fmla="*/ 237 w 268"/>
                  <a:gd name="T17" fmla="*/ 219 h 251"/>
                  <a:gd name="T18" fmla="*/ 192 w 268"/>
                  <a:gd name="T19" fmla="*/ 238 h 251"/>
                  <a:gd name="T20" fmla="*/ 146 w 268"/>
                  <a:gd name="T21" fmla="*/ 219 h 251"/>
                  <a:gd name="T22" fmla="*/ 134 w 268"/>
                  <a:gd name="T23" fmla="*/ 202 h 251"/>
                  <a:gd name="T24" fmla="*/ 98 w 268"/>
                  <a:gd name="T25" fmla="*/ 218 h 251"/>
                  <a:gd name="T26" fmla="*/ 50 w 268"/>
                  <a:gd name="T27" fmla="*/ 170 h 251"/>
                  <a:gd name="T28" fmla="*/ 56 w 268"/>
                  <a:gd name="T29" fmla="*/ 146 h 251"/>
                  <a:gd name="T30" fmla="*/ 35 w 268"/>
                  <a:gd name="T31" fmla="*/ 131 h 251"/>
                  <a:gd name="T32" fmla="*/ 19 w 268"/>
                  <a:gd name="T33" fmla="*/ 66 h 251"/>
                  <a:gd name="T34" fmla="*/ 65 w 268"/>
                  <a:gd name="T35" fmla="*/ 21 h 251"/>
                  <a:gd name="T36" fmla="*/ 81 w 268"/>
                  <a:gd name="T37" fmla="*/ 16 h 251"/>
                  <a:gd name="T38" fmla="*/ 105 w 268"/>
                  <a:gd name="T39" fmla="*/ 13 h 251"/>
                  <a:gd name="T40" fmla="*/ 105 w 268"/>
                  <a:gd name="T41" fmla="*/ 0 h 251"/>
                  <a:gd name="T42" fmla="*/ 105 w 268"/>
                  <a:gd name="T43" fmla="*/ 0 h 251"/>
                  <a:gd name="T44" fmla="*/ 77 w 268"/>
                  <a:gd name="T45" fmla="*/ 3 h 251"/>
                  <a:gd name="T46" fmla="*/ 60 w 268"/>
                  <a:gd name="T47" fmla="*/ 9 h 251"/>
                  <a:gd name="T48" fmla="*/ 6 w 268"/>
                  <a:gd name="T49" fmla="*/ 64 h 251"/>
                  <a:gd name="T50" fmla="*/ 26 w 268"/>
                  <a:gd name="T51" fmla="*/ 141 h 251"/>
                  <a:gd name="T52" fmla="*/ 40 w 268"/>
                  <a:gd name="T53" fmla="*/ 151 h 251"/>
                  <a:gd name="T54" fmla="*/ 37 w 268"/>
                  <a:gd name="T55" fmla="*/ 170 h 251"/>
                  <a:gd name="T56" fmla="*/ 98 w 268"/>
                  <a:gd name="T57" fmla="*/ 231 h 251"/>
                  <a:gd name="T58" fmla="*/ 131 w 268"/>
                  <a:gd name="T59" fmla="*/ 221 h 251"/>
                  <a:gd name="T60" fmla="*/ 137 w 268"/>
                  <a:gd name="T61" fmla="*/ 228 h 251"/>
                  <a:gd name="T62" fmla="*/ 192 w 268"/>
                  <a:gd name="T63" fmla="*/ 251 h 251"/>
                  <a:gd name="T64" fmla="*/ 246 w 268"/>
                  <a:gd name="T65" fmla="*/ 228 h 251"/>
                  <a:gd name="T66" fmla="*/ 268 w 268"/>
                  <a:gd name="T67" fmla="*/ 174 h 251"/>
                  <a:gd name="T68" fmla="*/ 246 w 268"/>
                  <a:gd name="T69" fmla="*/ 120 h 251"/>
                  <a:gd name="T70" fmla="*/ 230 w 268"/>
                  <a:gd name="T71" fmla="*/ 107 h 251"/>
                  <a:gd name="T72" fmla="*/ 221 w 268"/>
                  <a:gd name="T73" fmla="*/ 78 h 251"/>
                  <a:gd name="T74" fmla="*/ 191 w 268"/>
                  <a:gd name="T75" fmla="*/ 33 h 251"/>
                  <a:gd name="T76" fmla="*/ 188 w 268"/>
                  <a:gd name="T77" fmla="*/ 31 h 251"/>
                  <a:gd name="T78" fmla="*/ 166 w 268"/>
                  <a:gd name="T79" fmla="*/ 16 h 251"/>
                  <a:gd name="T80" fmla="*/ 151 w 268"/>
                  <a:gd name="T81" fmla="*/ 10 h 251"/>
                  <a:gd name="T82" fmla="*/ 142 w 268"/>
                  <a:gd name="T83" fmla="*/ 6 h 251"/>
                  <a:gd name="T84" fmla="*/ 105 w 268"/>
                  <a:gd name="T85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8" h="251">
                    <a:moveTo>
                      <a:pt x="105" y="13"/>
                    </a:moveTo>
                    <a:cubicBezTo>
                      <a:pt x="116" y="13"/>
                      <a:pt x="128" y="14"/>
                      <a:pt x="137" y="18"/>
                    </a:cubicBezTo>
                    <a:cubicBezTo>
                      <a:pt x="145" y="22"/>
                      <a:pt x="152" y="24"/>
                      <a:pt x="160" y="28"/>
                    </a:cubicBezTo>
                    <a:cubicBezTo>
                      <a:pt x="169" y="32"/>
                      <a:pt x="175" y="37"/>
                      <a:pt x="183" y="43"/>
                    </a:cubicBezTo>
                    <a:cubicBezTo>
                      <a:pt x="195" y="53"/>
                      <a:pt x="203" y="68"/>
                      <a:pt x="209" y="83"/>
                    </a:cubicBezTo>
                    <a:cubicBezTo>
                      <a:pt x="214" y="94"/>
                      <a:pt x="217" y="105"/>
                      <a:pt x="218" y="116"/>
                    </a:cubicBezTo>
                    <a:cubicBezTo>
                      <a:pt x="225" y="119"/>
                      <a:pt x="231" y="123"/>
                      <a:pt x="237" y="129"/>
                    </a:cubicBezTo>
                    <a:cubicBezTo>
                      <a:pt x="249" y="141"/>
                      <a:pt x="256" y="157"/>
                      <a:pt x="256" y="174"/>
                    </a:cubicBezTo>
                    <a:cubicBezTo>
                      <a:pt x="256" y="191"/>
                      <a:pt x="249" y="207"/>
                      <a:pt x="237" y="219"/>
                    </a:cubicBezTo>
                    <a:cubicBezTo>
                      <a:pt x="225" y="231"/>
                      <a:pt x="208" y="238"/>
                      <a:pt x="192" y="238"/>
                    </a:cubicBezTo>
                    <a:cubicBezTo>
                      <a:pt x="175" y="238"/>
                      <a:pt x="158" y="231"/>
                      <a:pt x="146" y="219"/>
                    </a:cubicBezTo>
                    <a:cubicBezTo>
                      <a:pt x="141" y="214"/>
                      <a:pt x="137" y="208"/>
                      <a:pt x="134" y="202"/>
                    </a:cubicBezTo>
                    <a:cubicBezTo>
                      <a:pt x="125" y="212"/>
                      <a:pt x="112" y="218"/>
                      <a:pt x="98" y="218"/>
                    </a:cubicBezTo>
                    <a:cubicBezTo>
                      <a:pt x="71" y="218"/>
                      <a:pt x="50" y="196"/>
                      <a:pt x="50" y="170"/>
                    </a:cubicBezTo>
                    <a:cubicBezTo>
                      <a:pt x="50" y="161"/>
                      <a:pt x="52" y="153"/>
                      <a:pt x="56" y="146"/>
                    </a:cubicBezTo>
                    <a:cubicBezTo>
                      <a:pt x="48" y="142"/>
                      <a:pt x="41" y="137"/>
                      <a:pt x="35" y="131"/>
                    </a:cubicBezTo>
                    <a:cubicBezTo>
                      <a:pt x="17" y="113"/>
                      <a:pt x="15" y="91"/>
                      <a:pt x="19" y="66"/>
                    </a:cubicBezTo>
                    <a:cubicBezTo>
                      <a:pt x="23" y="44"/>
                      <a:pt x="43" y="27"/>
                      <a:pt x="65" y="21"/>
                    </a:cubicBezTo>
                    <a:cubicBezTo>
                      <a:pt x="70" y="19"/>
                      <a:pt x="75" y="17"/>
                      <a:pt x="81" y="16"/>
                    </a:cubicBezTo>
                    <a:cubicBezTo>
                      <a:pt x="88" y="14"/>
                      <a:pt x="97" y="13"/>
                      <a:pt x="105" y="13"/>
                    </a:cubicBezTo>
                    <a:moveTo>
                      <a:pt x="105" y="0"/>
                    </a:moveTo>
                    <a:cubicBezTo>
                      <a:pt x="105" y="0"/>
                      <a:pt x="105" y="0"/>
                      <a:pt x="105" y="0"/>
                    </a:cubicBezTo>
                    <a:cubicBezTo>
                      <a:pt x="96" y="0"/>
                      <a:pt x="86" y="1"/>
                      <a:pt x="77" y="3"/>
                    </a:cubicBezTo>
                    <a:cubicBezTo>
                      <a:pt x="71" y="5"/>
                      <a:pt x="66" y="7"/>
                      <a:pt x="60" y="9"/>
                    </a:cubicBezTo>
                    <a:cubicBezTo>
                      <a:pt x="37" y="16"/>
                      <a:pt x="11" y="35"/>
                      <a:pt x="6" y="64"/>
                    </a:cubicBezTo>
                    <a:cubicBezTo>
                      <a:pt x="0" y="96"/>
                      <a:pt x="7" y="121"/>
                      <a:pt x="26" y="141"/>
                    </a:cubicBezTo>
                    <a:cubicBezTo>
                      <a:pt x="30" y="145"/>
                      <a:pt x="35" y="148"/>
                      <a:pt x="40" y="151"/>
                    </a:cubicBezTo>
                    <a:cubicBezTo>
                      <a:pt x="38" y="157"/>
                      <a:pt x="37" y="164"/>
                      <a:pt x="37" y="170"/>
                    </a:cubicBezTo>
                    <a:cubicBezTo>
                      <a:pt x="37" y="203"/>
                      <a:pt x="65" y="231"/>
                      <a:pt x="98" y="231"/>
                    </a:cubicBezTo>
                    <a:cubicBezTo>
                      <a:pt x="110" y="231"/>
                      <a:pt x="121" y="228"/>
                      <a:pt x="131" y="221"/>
                    </a:cubicBezTo>
                    <a:cubicBezTo>
                      <a:pt x="133" y="224"/>
                      <a:pt x="135" y="226"/>
                      <a:pt x="137" y="228"/>
                    </a:cubicBezTo>
                    <a:cubicBezTo>
                      <a:pt x="152" y="242"/>
                      <a:pt x="171" y="251"/>
                      <a:pt x="192" y="251"/>
                    </a:cubicBezTo>
                    <a:cubicBezTo>
                      <a:pt x="212" y="251"/>
                      <a:pt x="232" y="242"/>
                      <a:pt x="246" y="228"/>
                    </a:cubicBezTo>
                    <a:cubicBezTo>
                      <a:pt x="260" y="214"/>
                      <a:pt x="268" y="194"/>
                      <a:pt x="268" y="174"/>
                    </a:cubicBezTo>
                    <a:cubicBezTo>
                      <a:pt x="268" y="154"/>
                      <a:pt x="260" y="134"/>
                      <a:pt x="246" y="120"/>
                    </a:cubicBezTo>
                    <a:cubicBezTo>
                      <a:pt x="241" y="115"/>
                      <a:pt x="236" y="111"/>
                      <a:pt x="230" y="107"/>
                    </a:cubicBezTo>
                    <a:cubicBezTo>
                      <a:pt x="228" y="98"/>
                      <a:pt x="226" y="89"/>
                      <a:pt x="221" y="78"/>
                    </a:cubicBezTo>
                    <a:cubicBezTo>
                      <a:pt x="214" y="58"/>
                      <a:pt x="204" y="43"/>
                      <a:pt x="191" y="33"/>
                    </a:cubicBezTo>
                    <a:cubicBezTo>
                      <a:pt x="188" y="31"/>
                      <a:pt x="188" y="31"/>
                      <a:pt x="188" y="31"/>
                    </a:cubicBezTo>
                    <a:cubicBezTo>
                      <a:pt x="182" y="26"/>
                      <a:pt x="175" y="20"/>
                      <a:pt x="166" y="16"/>
                    </a:cubicBezTo>
                    <a:cubicBezTo>
                      <a:pt x="161" y="14"/>
                      <a:pt x="156" y="12"/>
                      <a:pt x="151" y="10"/>
                    </a:cubicBezTo>
                    <a:cubicBezTo>
                      <a:pt x="148" y="9"/>
                      <a:pt x="145" y="8"/>
                      <a:pt x="142" y="6"/>
                    </a:cubicBezTo>
                    <a:cubicBezTo>
                      <a:pt x="132" y="2"/>
                      <a:pt x="119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îsľiďè"/>
              <p:cNvSpPr/>
              <p:nvPr/>
            </p:nvSpPr>
            <p:spPr bwMode="auto">
              <a:xfrm>
                <a:off x="6352533" y="3755187"/>
                <a:ext cx="502880" cy="386359"/>
              </a:xfrm>
              <a:custGeom>
                <a:avLst/>
                <a:gdLst>
                  <a:gd name="T0" fmla="*/ 132 w 192"/>
                  <a:gd name="T1" fmla="*/ 148 h 148"/>
                  <a:gd name="T2" fmla="*/ 90 w 192"/>
                  <a:gd name="T3" fmla="*/ 131 h 148"/>
                  <a:gd name="T4" fmla="*/ 80 w 192"/>
                  <a:gd name="T5" fmla="*/ 116 h 148"/>
                  <a:gd name="T6" fmla="*/ 76 w 192"/>
                  <a:gd name="T7" fmla="*/ 117 h 148"/>
                  <a:gd name="T8" fmla="*/ 60 w 192"/>
                  <a:gd name="T9" fmla="*/ 120 h 148"/>
                  <a:gd name="T10" fmla="*/ 44 w 192"/>
                  <a:gd name="T11" fmla="*/ 118 h 148"/>
                  <a:gd name="T12" fmla="*/ 18 w 192"/>
                  <a:gd name="T13" fmla="*/ 102 h 148"/>
                  <a:gd name="T14" fmla="*/ 3 w 192"/>
                  <a:gd name="T15" fmla="*/ 76 h 148"/>
                  <a:gd name="T16" fmla="*/ 2 w 192"/>
                  <a:gd name="T17" fmla="*/ 76 h 148"/>
                  <a:gd name="T18" fmla="*/ 2 w 192"/>
                  <a:gd name="T19" fmla="*/ 75 h 148"/>
                  <a:gd name="T20" fmla="*/ 2 w 192"/>
                  <a:gd name="T21" fmla="*/ 44 h 148"/>
                  <a:gd name="T22" fmla="*/ 18 w 192"/>
                  <a:gd name="T23" fmla="*/ 17 h 148"/>
                  <a:gd name="T24" fmla="*/ 60 w 192"/>
                  <a:gd name="T25" fmla="*/ 0 h 148"/>
                  <a:gd name="T26" fmla="*/ 76 w 192"/>
                  <a:gd name="T27" fmla="*/ 2 h 148"/>
                  <a:gd name="T28" fmla="*/ 114 w 192"/>
                  <a:gd name="T29" fmla="*/ 32 h 148"/>
                  <a:gd name="T30" fmla="*/ 132 w 192"/>
                  <a:gd name="T31" fmla="*/ 29 h 148"/>
                  <a:gd name="T32" fmla="*/ 174 w 192"/>
                  <a:gd name="T33" fmla="*/ 47 h 148"/>
                  <a:gd name="T34" fmla="*/ 192 w 192"/>
                  <a:gd name="T35" fmla="*/ 89 h 148"/>
                  <a:gd name="T36" fmla="*/ 174 w 192"/>
                  <a:gd name="T37" fmla="*/ 131 h 148"/>
                  <a:gd name="T38" fmla="*/ 132 w 192"/>
                  <a:gd name="T3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2" h="148">
                    <a:moveTo>
                      <a:pt x="132" y="148"/>
                    </a:moveTo>
                    <a:cubicBezTo>
                      <a:pt x="116" y="148"/>
                      <a:pt x="101" y="142"/>
                      <a:pt x="90" y="131"/>
                    </a:cubicBezTo>
                    <a:cubicBezTo>
                      <a:pt x="86" y="126"/>
                      <a:pt x="82" y="122"/>
                      <a:pt x="80" y="116"/>
                    </a:cubicBezTo>
                    <a:cubicBezTo>
                      <a:pt x="78" y="117"/>
                      <a:pt x="77" y="117"/>
                      <a:pt x="76" y="117"/>
                    </a:cubicBezTo>
                    <a:cubicBezTo>
                      <a:pt x="71" y="119"/>
                      <a:pt x="65" y="120"/>
                      <a:pt x="60" y="120"/>
                    </a:cubicBezTo>
                    <a:cubicBezTo>
                      <a:pt x="55" y="120"/>
                      <a:pt x="50" y="119"/>
                      <a:pt x="44" y="118"/>
                    </a:cubicBezTo>
                    <a:cubicBezTo>
                      <a:pt x="34" y="115"/>
                      <a:pt x="25" y="109"/>
                      <a:pt x="18" y="102"/>
                    </a:cubicBezTo>
                    <a:cubicBezTo>
                      <a:pt x="11" y="95"/>
                      <a:pt x="5" y="86"/>
                      <a:pt x="3" y="76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0" y="65"/>
                      <a:pt x="0" y="54"/>
                      <a:pt x="2" y="44"/>
                    </a:cubicBezTo>
                    <a:cubicBezTo>
                      <a:pt x="5" y="34"/>
                      <a:pt x="10" y="25"/>
                      <a:pt x="18" y="17"/>
                    </a:cubicBezTo>
                    <a:cubicBezTo>
                      <a:pt x="29" y="6"/>
                      <a:pt x="45" y="0"/>
                      <a:pt x="60" y="0"/>
                    </a:cubicBezTo>
                    <a:cubicBezTo>
                      <a:pt x="66" y="0"/>
                      <a:pt x="71" y="0"/>
                      <a:pt x="76" y="2"/>
                    </a:cubicBezTo>
                    <a:cubicBezTo>
                      <a:pt x="92" y="6"/>
                      <a:pt x="106" y="17"/>
                      <a:pt x="114" y="32"/>
                    </a:cubicBezTo>
                    <a:cubicBezTo>
                      <a:pt x="120" y="30"/>
                      <a:pt x="126" y="29"/>
                      <a:pt x="132" y="29"/>
                    </a:cubicBezTo>
                    <a:cubicBezTo>
                      <a:pt x="148" y="29"/>
                      <a:pt x="163" y="36"/>
                      <a:pt x="174" y="47"/>
                    </a:cubicBezTo>
                    <a:cubicBezTo>
                      <a:pt x="185" y="58"/>
                      <a:pt x="192" y="73"/>
                      <a:pt x="192" y="89"/>
                    </a:cubicBezTo>
                    <a:cubicBezTo>
                      <a:pt x="192" y="104"/>
                      <a:pt x="185" y="120"/>
                      <a:pt x="174" y="131"/>
                    </a:cubicBezTo>
                    <a:cubicBezTo>
                      <a:pt x="163" y="142"/>
                      <a:pt x="148" y="148"/>
                      <a:pt x="132" y="148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îṣḷïḍe"/>
              <p:cNvSpPr/>
              <p:nvPr/>
            </p:nvSpPr>
            <p:spPr bwMode="auto">
              <a:xfrm>
                <a:off x="6334135" y="3736789"/>
                <a:ext cx="536610" cy="423155"/>
              </a:xfrm>
              <a:custGeom>
                <a:avLst/>
                <a:gdLst>
                  <a:gd name="T0" fmla="*/ 67 w 205"/>
                  <a:gd name="T1" fmla="*/ 13 h 162"/>
                  <a:gd name="T2" fmla="*/ 81 w 205"/>
                  <a:gd name="T3" fmla="*/ 15 h 162"/>
                  <a:gd name="T4" fmla="*/ 117 w 205"/>
                  <a:gd name="T5" fmla="*/ 47 h 162"/>
                  <a:gd name="T6" fmla="*/ 139 w 205"/>
                  <a:gd name="T7" fmla="*/ 43 h 162"/>
                  <a:gd name="T8" fmla="*/ 177 w 205"/>
                  <a:gd name="T9" fmla="*/ 58 h 162"/>
                  <a:gd name="T10" fmla="*/ 192 w 205"/>
                  <a:gd name="T11" fmla="*/ 96 h 162"/>
                  <a:gd name="T12" fmla="*/ 177 w 205"/>
                  <a:gd name="T13" fmla="*/ 133 h 162"/>
                  <a:gd name="T14" fmla="*/ 139 w 205"/>
                  <a:gd name="T15" fmla="*/ 149 h 162"/>
                  <a:gd name="T16" fmla="*/ 102 w 205"/>
                  <a:gd name="T17" fmla="*/ 133 h 162"/>
                  <a:gd name="T18" fmla="*/ 90 w 205"/>
                  <a:gd name="T19" fmla="*/ 115 h 162"/>
                  <a:gd name="T20" fmla="*/ 81 w 205"/>
                  <a:gd name="T21" fmla="*/ 118 h 162"/>
                  <a:gd name="T22" fmla="*/ 67 w 205"/>
                  <a:gd name="T23" fmla="*/ 120 h 162"/>
                  <a:gd name="T24" fmla="*/ 53 w 205"/>
                  <a:gd name="T25" fmla="*/ 118 h 162"/>
                  <a:gd name="T26" fmla="*/ 29 w 205"/>
                  <a:gd name="T27" fmla="*/ 105 h 162"/>
                  <a:gd name="T28" fmla="*/ 16 w 205"/>
                  <a:gd name="T29" fmla="*/ 81 h 162"/>
                  <a:gd name="T30" fmla="*/ 16 w 205"/>
                  <a:gd name="T31" fmla="*/ 81 h 162"/>
                  <a:gd name="T32" fmla="*/ 16 w 205"/>
                  <a:gd name="T33" fmla="*/ 52 h 162"/>
                  <a:gd name="T34" fmla="*/ 29 w 205"/>
                  <a:gd name="T35" fmla="*/ 29 h 162"/>
                  <a:gd name="T36" fmla="*/ 67 w 205"/>
                  <a:gd name="T37" fmla="*/ 13 h 162"/>
                  <a:gd name="T38" fmla="*/ 67 w 205"/>
                  <a:gd name="T39" fmla="*/ 0 h 162"/>
                  <a:gd name="T40" fmla="*/ 67 w 205"/>
                  <a:gd name="T41" fmla="*/ 0 h 162"/>
                  <a:gd name="T42" fmla="*/ 20 w 205"/>
                  <a:gd name="T43" fmla="*/ 20 h 162"/>
                  <a:gd name="T44" fmla="*/ 3 w 205"/>
                  <a:gd name="T45" fmla="*/ 49 h 162"/>
                  <a:gd name="T46" fmla="*/ 3 w 205"/>
                  <a:gd name="T47" fmla="*/ 84 h 162"/>
                  <a:gd name="T48" fmla="*/ 3 w 205"/>
                  <a:gd name="T49" fmla="*/ 85 h 162"/>
                  <a:gd name="T50" fmla="*/ 3 w 205"/>
                  <a:gd name="T51" fmla="*/ 85 h 162"/>
                  <a:gd name="T52" fmla="*/ 20 w 205"/>
                  <a:gd name="T53" fmla="*/ 114 h 162"/>
                  <a:gd name="T54" fmla="*/ 50 w 205"/>
                  <a:gd name="T55" fmla="*/ 131 h 162"/>
                  <a:gd name="T56" fmla="*/ 67 w 205"/>
                  <a:gd name="T57" fmla="*/ 133 h 162"/>
                  <a:gd name="T58" fmla="*/ 83 w 205"/>
                  <a:gd name="T59" fmla="*/ 131 h 162"/>
                  <a:gd name="T60" fmla="*/ 92 w 205"/>
                  <a:gd name="T61" fmla="*/ 142 h 162"/>
                  <a:gd name="T62" fmla="*/ 139 w 205"/>
                  <a:gd name="T63" fmla="*/ 162 h 162"/>
                  <a:gd name="T64" fmla="*/ 186 w 205"/>
                  <a:gd name="T65" fmla="*/ 142 h 162"/>
                  <a:gd name="T66" fmla="*/ 205 w 205"/>
                  <a:gd name="T67" fmla="*/ 96 h 162"/>
                  <a:gd name="T68" fmla="*/ 186 w 205"/>
                  <a:gd name="T69" fmla="*/ 49 h 162"/>
                  <a:gd name="T70" fmla="*/ 139 w 205"/>
                  <a:gd name="T71" fmla="*/ 30 h 162"/>
                  <a:gd name="T72" fmla="*/ 124 w 205"/>
                  <a:gd name="T73" fmla="*/ 32 h 162"/>
                  <a:gd name="T74" fmla="*/ 85 w 205"/>
                  <a:gd name="T75" fmla="*/ 3 h 162"/>
                  <a:gd name="T76" fmla="*/ 67 w 205"/>
                  <a:gd name="T77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5" h="162">
                    <a:moveTo>
                      <a:pt x="67" y="13"/>
                    </a:moveTo>
                    <a:cubicBezTo>
                      <a:pt x="72" y="13"/>
                      <a:pt x="77" y="14"/>
                      <a:pt x="81" y="15"/>
                    </a:cubicBezTo>
                    <a:cubicBezTo>
                      <a:pt x="98" y="19"/>
                      <a:pt x="111" y="32"/>
                      <a:pt x="117" y="47"/>
                    </a:cubicBezTo>
                    <a:cubicBezTo>
                      <a:pt x="124" y="44"/>
                      <a:pt x="131" y="43"/>
                      <a:pt x="139" y="43"/>
                    </a:cubicBezTo>
                    <a:cubicBezTo>
                      <a:pt x="153" y="43"/>
                      <a:pt x="167" y="48"/>
                      <a:pt x="177" y="58"/>
                    </a:cubicBezTo>
                    <a:cubicBezTo>
                      <a:pt x="186" y="68"/>
                      <a:pt x="192" y="82"/>
                      <a:pt x="192" y="96"/>
                    </a:cubicBezTo>
                    <a:cubicBezTo>
                      <a:pt x="192" y="110"/>
                      <a:pt x="186" y="123"/>
                      <a:pt x="177" y="133"/>
                    </a:cubicBezTo>
                    <a:cubicBezTo>
                      <a:pt x="167" y="143"/>
                      <a:pt x="153" y="149"/>
                      <a:pt x="139" y="149"/>
                    </a:cubicBezTo>
                    <a:cubicBezTo>
                      <a:pt x="125" y="149"/>
                      <a:pt x="112" y="143"/>
                      <a:pt x="102" y="133"/>
                    </a:cubicBezTo>
                    <a:cubicBezTo>
                      <a:pt x="96" y="128"/>
                      <a:pt x="92" y="122"/>
                      <a:pt x="90" y="115"/>
                    </a:cubicBezTo>
                    <a:cubicBezTo>
                      <a:pt x="87" y="116"/>
                      <a:pt x="84" y="117"/>
                      <a:pt x="81" y="118"/>
                    </a:cubicBezTo>
                    <a:cubicBezTo>
                      <a:pt x="77" y="120"/>
                      <a:pt x="72" y="120"/>
                      <a:pt x="67" y="120"/>
                    </a:cubicBezTo>
                    <a:cubicBezTo>
                      <a:pt x="62" y="120"/>
                      <a:pt x="58" y="120"/>
                      <a:pt x="53" y="118"/>
                    </a:cubicBezTo>
                    <a:cubicBezTo>
                      <a:pt x="44" y="116"/>
                      <a:pt x="36" y="111"/>
                      <a:pt x="29" y="105"/>
                    </a:cubicBezTo>
                    <a:cubicBezTo>
                      <a:pt x="23" y="98"/>
                      <a:pt x="18" y="90"/>
                      <a:pt x="16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3" y="71"/>
                      <a:pt x="13" y="62"/>
                      <a:pt x="16" y="52"/>
                    </a:cubicBezTo>
                    <a:cubicBezTo>
                      <a:pt x="18" y="43"/>
                      <a:pt x="23" y="35"/>
                      <a:pt x="29" y="29"/>
                    </a:cubicBezTo>
                    <a:cubicBezTo>
                      <a:pt x="40" y="19"/>
                      <a:pt x="53" y="13"/>
                      <a:pt x="67" y="13"/>
                    </a:cubicBezTo>
                    <a:moveTo>
                      <a:pt x="67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50" y="0"/>
                      <a:pt x="33" y="7"/>
                      <a:pt x="20" y="20"/>
                    </a:cubicBezTo>
                    <a:cubicBezTo>
                      <a:pt x="12" y="28"/>
                      <a:pt x="6" y="38"/>
                      <a:pt x="3" y="49"/>
                    </a:cubicBezTo>
                    <a:cubicBezTo>
                      <a:pt x="0" y="61"/>
                      <a:pt x="0" y="72"/>
                      <a:pt x="3" y="84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7" y="96"/>
                      <a:pt x="12" y="106"/>
                      <a:pt x="20" y="114"/>
                    </a:cubicBezTo>
                    <a:cubicBezTo>
                      <a:pt x="29" y="122"/>
                      <a:pt x="38" y="128"/>
                      <a:pt x="50" y="131"/>
                    </a:cubicBezTo>
                    <a:cubicBezTo>
                      <a:pt x="55" y="132"/>
                      <a:pt x="61" y="133"/>
                      <a:pt x="67" y="133"/>
                    </a:cubicBezTo>
                    <a:cubicBezTo>
                      <a:pt x="73" y="133"/>
                      <a:pt x="78" y="132"/>
                      <a:pt x="83" y="131"/>
                    </a:cubicBezTo>
                    <a:cubicBezTo>
                      <a:pt x="86" y="135"/>
                      <a:pt x="89" y="139"/>
                      <a:pt x="92" y="142"/>
                    </a:cubicBezTo>
                    <a:cubicBezTo>
                      <a:pt x="105" y="155"/>
                      <a:pt x="122" y="162"/>
                      <a:pt x="139" y="162"/>
                    </a:cubicBezTo>
                    <a:cubicBezTo>
                      <a:pt x="156" y="162"/>
                      <a:pt x="173" y="155"/>
                      <a:pt x="186" y="142"/>
                    </a:cubicBezTo>
                    <a:cubicBezTo>
                      <a:pt x="198" y="130"/>
                      <a:pt x="205" y="113"/>
                      <a:pt x="205" y="96"/>
                    </a:cubicBezTo>
                    <a:cubicBezTo>
                      <a:pt x="205" y="78"/>
                      <a:pt x="198" y="61"/>
                      <a:pt x="186" y="49"/>
                    </a:cubicBezTo>
                    <a:cubicBezTo>
                      <a:pt x="173" y="37"/>
                      <a:pt x="156" y="30"/>
                      <a:pt x="139" y="30"/>
                    </a:cubicBezTo>
                    <a:cubicBezTo>
                      <a:pt x="134" y="30"/>
                      <a:pt x="129" y="30"/>
                      <a:pt x="124" y="32"/>
                    </a:cubicBezTo>
                    <a:cubicBezTo>
                      <a:pt x="115" y="18"/>
                      <a:pt x="101" y="7"/>
                      <a:pt x="85" y="3"/>
                    </a:cubicBezTo>
                    <a:cubicBezTo>
                      <a:pt x="79" y="1"/>
                      <a:pt x="73" y="0"/>
                      <a:pt x="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íSlíďè"/>
              <p:cNvSpPr/>
              <p:nvPr/>
            </p:nvSpPr>
            <p:spPr bwMode="auto">
              <a:xfrm>
                <a:off x="6001437" y="3669330"/>
                <a:ext cx="436954" cy="430821"/>
              </a:xfrm>
              <a:custGeom>
                <a:avLst/>
                <a:gdLst>
                  <a:gd name="T0" fmla="*/ 85 w 167"/>
                  <a:gd name="T1" fmla="*/ 165 h 165"/>
                  <a:gd name="T2" fmla="*/ 64 w 167"/>
                  <a:gd name="T3" fmla="*/ 162 h 165"/>
                  <a:gd name="T4" fmla="*/ 63 w 167"/>
                  <a:gd name="T5" fmla="*/ 162 h 165"/>
                  <a:gd name="T6" fmla="*/ 56 w 167"/>
                  <a:gd name="T7" fmla="*/ 159 h 165"/>
                  <a:gd name="T8" fmla="*/ 24 w 167"/>
                  <a:gd name="T9" fmla="*/ 139 h 165"/>
                  <a:gd name="T10" fmla="*/ 0 w 167"/>
                  <a:gd name="T11" fmla="*/ 81 h 165"/>
                  <a:gd name="T12" fmla="*/ 24 w 167"/>
                  <a:gd name="T13" fmla="*/ 23 h 165"/>
                  <a:gd name="T14" fmla="*/ 24 w 167"/>
                  <a:gd name="T15" fmla="*/ 23 h 165"/>
                  <a:gd name="T16" fmla="*/ 40 w 167"/>
                  <a:gd name="T17" fmla="*/ 11 h 165"/>
                  <a:gd name="T18" fmla="*/ 41 w 167"/>
                  <a:gd name="T19" fmla="*/ 11 h 165"/>
                  <a:gd name="T20" fmla="*/ 82 w 167"/>
                  <a:gd name="T21" fmla="*/ 0 h 165"/>
                  <a:gd name="T22" fmla="*/ 82 w 167"/>
                  <a:gd name="T23" fmla="*/ 0 h 165"/>
                  <a:gd name="T24" fmla="*/ 82 w 167"/>
                  <a:gd name="T25" fmla="*/ 0 h 165"/>
                  <a:gd name="T26" fmla="*/ 125 w 167"/>
                  <a:gd name="T27" fmla="*/ 11 h 165"/>
                  <a:gd name="T28" fmla="*/ 156 w 167"/>
                  <a:gd name="T29" fmla="*/ 43 h 165"/>
                  <a:gd name="T30" fmla="*/ 163 w 167"/>
                  <a:gd name="T31" fmla="*/ 61 h 165"/>
                  <a:gd name="T32" fmla="*/ 164 w 167"/>
                  <a:gd name="T33" fmla="*/ 62 h 165"/>
                  <a:gd name="T34" fmla="*/ 164 w 167"/>
                  <a:gd name="T35" fmla="*/ 105 h 165"/>
                  <a:gd name="T36" fmla="*/ 126 w 167"/>
                  <a:gd name="T37" fmla="*/ 153 h 165"/>
                  <a:gd name="T38" fmla="*/ 85 w 167"/>
                  <a:gd name="T3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7" h="165">
                    <a:moveTo>
                      <a:pt x="85" y="165"/>
                    </a:moveTo>
                    <a:cubicBezTo>
                      <a:pt x="78" y="165"/>
                      <a:pt x="71" y="164"/>
                      <a:pt x="64" y="162"/>
                    </a:cubicBezTo>
                    <a:cubicBezTo>
                      <a:pt x="63" y="162"/>
                      <a:pt x="63" y="162"/>
                      <a:pt x="63" y="162"/>
                    </a:cubicBezTo>
                    <a:cubicBezTo>
                      <a:pt x="56" y="159"/>
                      <a:pt x="56" y="159"/>
                      <a:pt x="56" y="159"/>
                    </a:cubicBezTo>
                    <a:cubicBezTo>
                      <a:pt x="44" y="155"/>
                      <a:pt x="33" y="148"/>
                      <a:pt x="24" y="139"/>
                    </a:cubicBezTo>
                    <a:cubicBezTo>
                      <a:pt x="9" y="124"/>
                      <a:pt x="0" y="103"/>
                      <a:pt x="0" y="81"/>
                    </a:cubicBezTo>
                    <a:cubicBezTo>
                      <a:pt x="0" y="60"/>
                      <a:pt x="9" y="39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53" y="3"/>
                      <a:pt x="67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00" y="1"/>
                      <a:pt x="109" y="2"/>
                      <a:pt x="125" y="11"/>
                    </a:cubicBezTo>
                    <a:cubicBezTo>
                      <a:pt x="135" y="17"/>
                      <a:pt x="149" y="30"/>
                      <a:pt x="156" y="43"/>
                    </a:cubicBezTo>
                    <a:cubicBezTo>
                      <a:pt x="163" y="61"/>
                      <a:pt x="163" y="61"/>
                      <a:pt x="163" y="61"/>
                    </a:cubicBezTo>
                    <a:cubicBezTo>
                      <a:pt x="164" y="62"/>
                      <a:pt x="164" y="62"/>
                      <a:pt x="164" y="62"/>
                    </a:cubicBezTo>
                    <a:cubicBezTo>
                      <a:pt x="167" y="76"/>
                      <a:pt x="167" y="91"/>
                      <a:pt x="164" y="105"/>
                    </a:cubicBezTo>
                    <a:cubicBezTo>
                      <a:pt x="158" y="125"/>
                      <a:pt x="144" y="143"/>
                      <a:pt x="126" y="153"/>
                    </a:cubicBezTo>
                    <a:cubicBezTo>
                      <a:pt x="114" y="161"/>
                      <a:pt x="100" y="165"/>
                      <a:pt x="85" y="165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îŝļïḓé"/>
              <p:cNvSpPr/>
              <p:nvPr/>
            </p:nvSpPr>
            <p:spPr bwMode="auto">
              <a:xfrm>
                <a:off x="5986105" y="3650932"/>
                <a:ext cx="470683" cy="464551"/>
              </a:xfrm>
              <a:custGeom>
                <a:avLst/>
                <a:gdLst>
                  <a:gd name="T0" fmla="*/ 88 w 180"/>
                  <a:gd name="T1" fmla="*/ 13 h 178"/>
                  <a:gd name="T2" fmla="*/ 127 w 180"/>
                  <a:gd name="T3" fmla="*/ 24 h 178"/>
                  <a:gd name="T4" fmla="*/ 156 w 180"/>
                  <a:gd name="T5" fmla="*/ 53 h 178"/>
                  <a:gd name="T6" fmla="*/ 163 w 180"/>
                  <a:gd name="T7" fmla="*/ 70 h 178"/>
                  <a:gd name="T8" fmla="*/ 163 w 180"/>
                  <a:gd name="T9" fmla="*/ 110 h 178"/>
                  <a:gd name="T10" fmla="*/ 129 w 180"/>
                  <a:gd name="T11" fmla="*/ 155 h 178"/>
                  <a:gd name="T12" fmla="*/ 91 w 180"/>
                  <a:gd name="T13" fmla="*/ 165 h 178"/>
                  <a:gd name="T14" fmla="*/ 71 w 180"/>
                  <a:gd name="T15" fmla="*/ 162 h 178"/>
                  <a:gd name="T16" fmla="*/ 65 w 180"/>
                  <a:gd name="T17" fmla="*/ 160 h 178"/>
                  <a:gd name="T18" fmla="*/ 35 w 180"/>
                  <a:gd name="T19" fmla="*/ 141 h 178"/>
                  <a:gd name="T20" fmla="*/ 13 w 180"/>
                  <a:gd name="T21" fmla="*/ 88 h 178"/>
                  <a:gd name="T22" fmla="*/ 35 w 180"/>
                  <a:gd name="T23" fmla="*/ 35 h 178"/>
                  <a:gd name="T24" fmla="*/ 50 w 180"/>
                  <a:gd name="T25" fmla="*/ 23 h 178"/>
                  <a:gd name="T26" fmla="*/ 88 w 180"/>
                  <a:gd name="T27" fmla="*/ 13 h 178"/>
                  <a:gd name="T28" fmla="*/ 88 w 180"/>
                  <a:gd name="T29" fmla="*/ 0 h 178"/>
                  <a:gd name="T30" fmla="*/ 88 w 180"/>
                  <a:gd name="T31" fmla="*/ 0 h 178"/>
                  <a:gd name="T32" fmla="*/ 43 w 180"/>
                  <a:gd name="T33" fmla="*/ 12 h 178"/>
                  <a:gd name="T34" fmla="*/ 43 w 180"/>
                  <a:gd name="T35" fmla="*/ 13 h 178"/>
                  <a:gd name="T36" fmla="*/ 42 w 180"/>
                  <a:gd name="T37" fmla="*/ 13 h 178"/>
                  <a:gd name="T38" fmla="*/ 27 w 180"/>
                  <a:gd name="T39" fmla="*/ 25 h 178"/>
                  <a:gd name="T40" fmla="*/ 26 w 180"/>
                  <a:gd name="T41" fmla="*/ 25 h 178"/>
                  <a:gd name="T42" fmla="*/ 26 w 180"/>
                  <a:gd name="T43" fmla="*/ 26 h 178"/>
                  <a:gd name="T44" fmla="*/ 0 w 180"/>
                  <a:gd name="T45" fmla="*/ 88 h 178"/>
                  <a:gd name="T46" fmla="*/ 26 w 180"/>
                  <a:gd name="T47" fmla="*/ 150 h 178"/>
                  <a:gd name="T48" fmla="*/ 60 w 180"/>
                  <a:gd name="T49" fmla="*/ 172 h 178"/>
                  <a:gd name="T50" fmla="*/ 66 w 180"/>
                  <a:gd name="T51" fmla="*/ 174 h 178"/>
                  <a:gd name="T52" fmla="*/ 66 w 180"/>
                  <a:gd name="T53" fmla="*/ 174 h 178"/>
                  <a:gd name="T54" fmla="*/ 67 w 180"/>
                  <a:gd name="T55" fmla="*/ 175 h 178"/>
                  <a:gd name="T56" fmla="*/ 68 w 180"/>
                  <a:gd name="T57" fmla="*/ 175 h 178"/>
                  <a:gd name="T58" fmla="*/ 91 w 180"/>
                  <a:gd name="T59" fmla="*/ 178 h 178"/>
                  <a:gd name="T60" fmla="*/ 136 w 180"/>
                  <a:gd name="T61" fmla="*/ 166 h 178"/>
                  <a:gd name="T62" fmla="*/ 176 w 180"/>
                  <a:gd name="T63" fmla="*/ 114 h 178"/>
                  <a:gd name="T64" fmla="*/ 176 w 180"/>
                  <a:gd name="T65" fmla="*/ 67 h 178"/>
                  <a:gd name="T66" fmla="*/ 176 w 180"/>
                  <a:gd name="T67" fmla="*/ 66 h 178"/>
                  <a:gd name="T68" fmla="*/ 175 w 180"/>
                  <a:gd name="T69" fmla="*/ 65 h 178"/>
                  <a:gd name="T70" fmla="*/ 168 w 180"/>
                  <a:gd name="T71" fmla="*/ 48 h 178"/>
                  <a:gd name="T72" fmla="*/ 168 w 180"/>
                  <a:gd name="T73" fmla="*/ 47 h 178"/>
                  <a:gd name="T74" fmla="*/ 167 w 180"/>
                  <a:gd name="T75" fmla="*/ 47 h 178"/>
                  <a:gd name="T76" fmla="*/ 134 w 180"/>
                  <a:gd name="T77" fmla="*/ 13 h 178"/>
                  <a:gd name="T78" fmla="*/ 89 w 180"/>
                  <a:gd name="T79" fmla="*/ 0 h 178"/>
                  <a:gd name="T80" fmla="*/ 88 w 180"/>
                  <a:gd name="T81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0" h="178">
                    <a:moveTo>
                      <a:pt x="88" y="13"/>
                    </a:moveTo>
                    <a:cubicBezTo>
                      <a:pt x="104" y="14"/>
                      <a:pt x="113" y="15"/>
                      <a:pt x="127" y="24"/>
                    </a:cubicBezTo>
                    <a:cubicBezTo>
                      <a:pt x="138" y="30"/>
                      <a:pt x="150" y="42"/>
                      <a:pt x="156" y="53"/>
                    </a:cubicBezTo>
                    <a:cubicBezTo>
                      <a:pt x="158" y="59"/>
                      <a:pt x="161" y="64"/>
                      <a:pt x="163" y="70"/>
                    </a:cubicBezTo>
                    <a:cubicBezTo>
                      <a:pt x="167" y="84"/>
                      <a:pt x="167" y="97"/>
                      <a:pt x="163" y="110"/>
                    </a:cubicBezTo>
                    <a:cubicBezTo>
                      <a:pt x="158" y="129"/>
                      <a:pt x="146" y="145"/>
                      <a:pt x="129" y="155"/>
                    </a:cubicBezTo>
                    <a:cubicBezTo>
                      <a:pt x="117" y="162"/>
                      <a:pt x="104" y="165"/>
                      <a:pt x="91" y="165"/>
                    </a:cubicBezTo>
                    <a:cubicBezTo>
                      <a:pt x="84" y="165"/>
                      <a:pt x="78" y="164"/>
                      <a:pt x="71" y="162"/>
                    </a:cubicBezTo>
                    <a:cubicBezTo>
                      <a:pt x="69" y="162"/>
                      <a:pt x="67" y="161"/>
                      <a:pt x="65" y="160"/>
                    </a:cubicBezTo>
                    <a:cubicBezTo>
                      <a:pt x="53" y="156"/>
                      <a:pt x="43" y="150"/>
                      <a:pt x="35" y="141"/>
                    </a:cubicBezTo>
                    <a:cubicBezTo>
                      <a:pt x="21" y="127"/>
                      <a:pt x="13" y="108"/>
                      <a:pt x="13" y="88"/>
                    </a:cubicBezTo>
                    <a:cubicBezTo>
                      <a:pt x="13" y="68"/>
                      <a:pt x="21" y="49"/>
                      <a:pt x="35" y="35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62" y="16"/>
                      <a:pt x="74" y="13"/>
                      <a:pt x="88" y="13"/>
                    </a:cubicBezTo>
                    <a:moveTo>
                      <a:pt x="88" y="0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72" y="0"/>
                      <a:pt x="57" y="4"/>
                      <a:pt x="4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9" y="42"/>
                      <a:pt x="0" y="65"/>
                      <a:pt x="0" y="88"/>
                    </a:cubicBezTo>
                    <a:cubicBezTo>
                      <a:pt x="0" y="111"/>
                      <a:pt x="9" y="134"/>
                      <a:pt x="26" y="150"/>
                    </a:cubicBezTo>
                    <a:cubicBezTo>
                      <a:pt x="35" y="160"/>
                      <a:pt x="47" y="167"/>
                      <a:pt x="60" y="172"/>
                    </a:cubicBezTo>
                    <a:cubicBezTo>
                      <a:pt x="66" y="174"/>
                      <a:pt x="66" y="174"/>
                      <a:pt x="66" y="174"/>
                    </a:cubicBezTo>
                    <a:cubicBezTo>
                      <a:pt x="66" y="174"/>
                      <a:pt x="66" y="174"/>
                      <a:pt x="66" y="174"/>
                    </a:cubicBezTo>
                    <a:cubicBezTo>
                      <a:pt x="67" y="175"/>
                      <a:pt x="67" y="175"/>
                      <a:pt x="67" y="175"/>
                    </a:cubicBezTo>
                    <a:cubicBezTo>
                      <a:pt x="68" y="175"/>
                      <a:pt x="68" y="175"/>
                      <a:pt x="68" y="175"/>
                    </a:cubicBezTo>
                    <a:cubicBezTo>
                      <a:pt x="75" y="177"/>
                      <a:pt x="83" y="178"/>
                      <a:pt x="91" y="178"/>
                    </a:cubicBezTo>
                    <a:cubicBezTo>
                      <a:pt x="107" y="178"/>
                      <a:pt x="122" y="174"/>
                      <a:pt x="136" y="166"/>
                    </a:cubicBezTo>
                    <a:cubicBezTo>
                      <a:pt x="155" y="155"/>
                      <a:pt x="170" y="135"/>
                      <a:pt x="176" y="114"/>
                    </a:cubicBezTo>
                    <a:cubicBezTo>
                      <a:pt x="180" y="98"/>
                      <a:pt x="180" y="82"/>
                      <a:pt x="176" y="67"/>
                    </a:cubicBezTo>
                    <a:cubicBezTo>
                      <a:pt x="176" y="66"/>
                      <a:pt x="176" y="66"/>
                      <a:pt x="176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3" y="59"/>
                      <a:pt x="170" y="53"/>
                      <a:pt x="168" y="48"/>
                    </a:cubicBezTo>
                    <a:cubicBezTo>
                      <a:pt x="168" y="47"/>
                      <a:pt x="168" y="47"/>
                      <a:pt x="168" y="47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0" y="33"/>
                      <a:pt x="145" y="19"/>
                      <a:pt x="134" y="13"/>
                    </a:cubicBezTo>
                    <a:cubicBezTo>
                      <a:pt x="117" y="3"/>
                      <a:pt x="107" y="2"/>
                      <a:pt x="89" y="0"/>
                    </a:cubicBezTo>
                    <a:cubicBezTo>
                      <a:pt x="88" y="0"/>
                      <a:pt x="88" y="0"/>
                      <a:pt x="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íSḷïḋé"/>
              <p:cNvSpPr/>
              <p:nvPr/>
            </p:nvSpPr>
            <p:spPr bwMode="auto">
              <a:xfrm>
                <a:off x="5674872" y="4167610"/>
                <a:ext cx="544276" cy="387893"/>
              </a:xfrm>
              <a:custGeom>
                <a:avLst/>
                <a:gdLst>
                  <a:gd name="T0" fmla="*/ 56 w 208"/>
                  <a:gd name="T1" fmla="*/ 148 h 148"/>
                  <a:gd name="T2" fmla="*/ 16 w 208"/>
                  <a:gd name="T3" fmla="*/ 130 h 148"/>
                  <a:gd name="T4" fmla="*/ 0 w 208"/>
                  <a:gd name="T5" fmla="*/ 89 h 148"/>
                  <a:gd name="T6" fmla="*/ 18 w 208"/>
                  <a:gd name="T7" fmla="*/ 49 h 148"/>
                  <a:gd name="T8" fmla="*/ 57 w 208"/>
                  <a:gd name="T9" fmla="*/ 34 h 148"/>
                  <a:gd name="T10" fmla="*/ 59 w 208"/>
                  <a:gd name="T11" fmla="*/ 34 h 148"/>
                  <a:gd name="T12" fmla="*/ 78 w 208"/>
                  <a:gd name="T13" fmla="*/ 38 h 148"/>
                  <a:gd name="T14" fmla="*/ 139 w 208"/>
                  <a:gd name="T15" fmla="*/ 0 h 148"/>
                  <a:gd name="T16" fmla="*/ 141 w 208"/>
                  <a:gd name="T17" fmla="*/ 0 h 148"/>
                  <a:gd name="T18" fmla="*/ 189 w 208"/>
                  <a:gd name="T19" fmla="*/ 21 h 148"/>
                  <a:gd name="T20" fmla="*/ 207 w 208"/>
                  <a:gd name="T21" fmla="*/ 70 h 148"/>
                  <a:gd name="T22" fmla="*/ 139 w 208"/>
                  <a:gd name="T23" fmla="*/ 136 h 148"/>
                  <a:gd name="T24" fmla="*/ 137 w 208"/>
                  <a:gd name="T25" fmla="*/ 136 h 148"/>
                  <a:gd name="T26" fmla="*/ 103 w 208"/>
                  <a:gd name="T27" fmla="*/ 126 h 148"/>
                  <a:gd name="T28" fmla="*/ 97 w 208"/>
                  <a:gd name="T29" fmla="*/ 133 h 148"/>
                  <a:gd name="T30" fmla="*/ 57 w 208"/>
                  <a:gd name="T31" fmla="*/ 148 h 148"/>
                  <a:gd name="T32" fmla="*/ 56 w 208"/>
                  <a:gd name="T3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8" h="148">
                    <a:moveTo>
                      <a:pt x="56" y="148"/>
                    </a:moveTo>
                    <a:cubicBezTo>
                      <a:pt x="41" y="148"/>
                      <a:pt x="26" y="141"/>
                      <a:pt x="16" y="130"/>
                    </a:cubicBezTo>
                    <a:cubicBezTo>
                      <a:pt x="5" y="119"/>
                      <a:pt x="0" y="105"/>
                      <a:pt x="0" y="89"/>
                    </a:cubicBezTo>
                    <a:cubicBezTo>
                      <a:pt x="1" y="74"/>
                      <a:pt x="7" y="60"/>
                      <a:pt x="18" y="49"/>
                    </a:cubicBezTo>
                    <a:cubicBezTo>
                      <a:pt x="29" y="40"/>
                      <a:pt x="43" y="34"/>
                      <a:pt x="57" y="34"/>
                    </a:cubicBezTo>
                    <a:cubicBezTo>
                      <a:pt x="58" y="34"/>
                      <a:pt x="59" y="34"/>
                      <a:pt x="59" y="34"/>
                    </a:cubicBezTo>
                    <a:cubicBezTo>
                      <a:pt x="66" y="34"/>
                      <a:pt x="72" y="35"/>
                      <a:pt x="78" y="38"/>
                    </a:cubicBezTo>
                    <a:cubicBezTo>
                      <a:pt x="90" y="15"/>
                      <a:pt x="113" y="0"/>
                      <a:pt x="139" y="0"/>
                    </a:cubicBezTo>
                    <a:cubicBezTo>
                      <a:pt x="140" y="0"/>
                      <a:pt x="141" y="0"/>
                      <a:pt x="141" y="0"/>
                    </a:cubicBezTo>
                    <a:cubicBezTo>
                      <a:pt x="159" y="0"/>
                      <a:pt x="176" y="8"/>
                      <a:pt x="189" y="21"/>
                    </a:cubicBezTo>
                    <a:cubicBezTo>
                      <a:pt x="201" y="35"/>
                      <a:pt x="208" y="52"/>
                      <a:pt x="207" y="70"/>
                    </a:cubicBezTo>
                    <a:cubicBezTo>
                      <a:pt x="206" y="106"/>
                      <a:pt x="176" y="136"/>
                      <a:pt x="139" y="136"/>
                    </a:cubicBezTo>
                    <a:cubicBezTo>
                      <a:pt x="138" y="136"/>
                      <a:pt x="138" y="136"/>
                      <a:pt x="137" y="136"/>
                    </a:cubicBezTo>
                    <a:cubicBezTo>
                      <a:pt x="125" y="136"/>
                      <a:pt x="113" y="132"/>
                      <a:pt x="103" y="126"/>
                    </a:cubicBezTo>
                    <a:cubicBezTo>
                      <a:pt x="101" y="128"/>
                      <a:pt x="99" y="131"/>
                      <a:pt x="97" y="133"/>
                    </a:cubicBezTo>
                    <a:cubicBezTo>
                      <a:pt x="86" y="143"/>
                      <a:pt x="72" y="148"/>
                      <a:pt x="57" y="148"/>
                    </a:cubicBezTo>
                    <a:cubicBezTo>
                      <a:pt x="57" y="148"/>
                      <a:pt x="56" y="148"/>
                      <a:pt x="56" y="148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íSliḓè"/>
              <p:cNvSpPr/>
              <p:nvPr/>
            </p:nvSpPr>
            <p:spPr bwMode="auto">
              <a:xfrm>
                <a:off x="5656474" y="4150745"/>
                <a:ext cx="581072" cy="423155"/>
              </a:xfrm>
              <a:custGeom>
                <a:avLst/>
                <a:gdLst>
                  <a:gd name="T0" fmla="*/ 146 w 222"/>
                  <a:gd name="T1" fmla="*/ 13 h 162"/>
                  <a:gd name="T2" fmla="*/ 148 w 222"/>
                  <a:gd name="T3" fmla="*/ 13 h 162"/>
                  <a:gd name="T4" fmla="*/ 208 w 222"/>
                  <a:gd name="T5" fmla="*/ 77 h 162"/>
                  <a:gd name="T6" fmla="*/ 146 w 222"/>
                  <a:gd name="T7" fmla="*/ 137 h 162"/>
                  <a:gd name="T8" fmla="*/ 144 w 222"/>
                  <a:gd name="T9" fmla="*/ 137 h 162"/>
                  <a:gd name="T10" fmla="*/ 108 w 222"/>
                  <a:gd name="T11" fmla="*/ 124 h 162"/>
                  <a:gd name="T12" fmla="*/ 99 w 222"/>
                  <a:gd name="T13" fmla="*/ 135 h 162"/>
                  <a:gd name="T14" fmla="*/ 64 w 222"/>
                  <a:gd name="T15" fmla="*/ 149 h 162"/>
                  <a:gd name="T16" fmla="*/ 63 w 222"/>
                  <a:gd name="T17" fmla="*/ 149 h 162"/>
                  <a:gd name="T18" fmla="*/ 27 w 222"/>
                  <a:gd name="T19" fmla="*/ 133 h 162"/>
                  <a:gd name="T20" fmla="*/ 14 w 222"/>
                  <a:gd name="T21" fmla="*/ 97 h 162"/>
                  <a:gd name="T22" fmla="*/ 30 w 222"/>
                  <a:gd name="T23" fmla="*/ 61 h 162"/>
                  <a:gd name="T24" fmla="*/ 64 w 222"/>
                  <a:gd name="T25" fmla="*/ 47 h 162"/>
                  <a:gd name="T26" fmla="*/ 66 w 222"/>
                  <a:gd name="T27" fmla="*/ 47 h 162"/>
                  <a:gd name="T28" fmla="*/ 88 w 222"/>
                  <a:gd name="T29" fmla="*/ 53 h 162"/>
                  <a:gd name="T30" fmla="*/ 146 w 222"/>
                  <a:gd name="T31" fmla="*/ 13 h 162"/>
                  <a:gd name="T32" fmla="*/ 146 w 222"/>
                  <a:gd name="T33" fmla="*/ 0 h 162"/>
                  <a:gd name="T34" fmla="*/ 146 w 222"/>
                  <a:gd name="T35" fmla="*/ 0 h 162"/>
                  <a:gd name="T36" fmla="*/ 82 w 222"/>
                  <a:gd name="T37" fmla="*/ 37 h 162"/>
                  <a:gd name="T38" fmla="*/ 66 w 222"/>
                  <a:gd name="T39" fmla="*/ 34 h 162"/>
                  <a:gd name="T40" fmla="*/ 64 w 222"/>
                  <a:gd name="T41" fmla="*/ 34 h 162"/>
                  <a:gd name="T42" fmla="*/ 21 w 222"/>
                  <a:gd name="T43" fmla="*/ 52 h 162"/>
                  <a:gd name="T44" fmla="*/ 1 w 222"/>
                  <a:gd name="T45" fmla="*/ 96 h 162"/>
                  <a:gd name="T46" fmla="*/ 18 w 222"/>
                  <a:gd name="T47" fmla="*/ 142 h 162"/>
                  <a:gd name="T48" fmla="*/ 62 w 222"/>
                  <a:gd name="T49" fmla="*/ 162 h 162"/>
                  <a:gd name="T50" fmla="*/ 64 w 222"/>
                  <a:gd name="T51" fmla="*/ 162 h 162"/>
                  <a:gd name="T52" fmla="*/ 108 w 222"/>
                  <a:gd name="T53" fmla="*/ 145 h 162"/>
                  <a:gd name="T54" fmla="*/ 112 w 222"/>
                  <a:gd name="T55" fmla="*/ 141 h 162"/>
                  <a:gd name="T56" fmla="*/ 144 w 222"/>
                  <a:gd name="T57" fmla="*/ 150 h 162"/>
                  <a:gd name="T58" fmla="*/ 146 w 222"/>
                  <a:gd name="T59" fmla="*/ 150 h 162"/>
                  <a:gd name="T60" fmla="*/ 221 w 222"/>
                  <a:gd name="T61" fmla="*/ 77 h 162"/>
                  <a:gd name="T62" fmla="*/ 148 w 222"/>
                  <a:gd name="T63" fmla="*/ 0 h 162"/>
                  <a:gd name="T64" fmla="*/ 146 w 222"/>
                  <a:gd name="T6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2" h="162">
                    <a:moveTo>
                      <a:pt x="146" y="13"/>
                    </a:moveTo>
                    <a:cubicBezTo>
                      <a:pt x="147" y="13"/>
                      <a:pt x="147" y="13"/>
                      <a:pt x="148" y="13"/>
                    </a:cubicBezTo>
                    <a:cubicBezTo>
                      <a:pt x="182" y="14"/>
                      <a:pt x="209" y="43"/>
                      <a:pt x="208" y="77"/>
                    </a:cubicBezTo>
                    <a:cubicBezTo>
                      <a:pt x="207" y="110"/>
                      <a:pt x="179" y="137"/>
                      <a:pt x="146" y="137"/>
                    </a:cubicBezTo>
                    <a:cubicBezTo>
                      <a:pt x="146" y="137"/>
                      <a:pt x="145" y="137"/>
                      <a:pt x="144" y="137"/>
                    </a:cubicBezTo>
                    <a:cubicBezTo>
                      <a:pt x="131" y="136"/>
                      <a:pt x="118" y="131"/>
                      <a:pt x="108" y="124"/>
                    </a:cubicBezTo>
                    <a:cubicBezTo>
                      <a:pt x="106" y="128"/>
                      <a:pt x="103" y="132"/>
                      <a:pt x="99" y="135"/>
                    </a:cubicBezTo>
                    <a:cubicBezTo>
                      <a:pt x="90" y="144"/>
                      <a:pt x="77" y="149"/>
                      <a:pt x="64" y="149"/>
                    </a:cubicBezTo>
                    <a:cubicBezTo>
                      <a:pt x="64" y="149"/>
                      <a:pt x="63" y="149"/>
                      <a:pt x="63" y="149"/>
                    </a:cubicBezTo>
                    <a:cubicBezTo>
                      <a:pt x="49" y="149"/>
                      <a:pt x="37" y="143"/>
                      <a:pt x="27" y="133"/>
                    </a:cubicBezTo>
                    <a:cubicBezTo>
                      <a:pt x="18" y="123"/>
                      <a:pt x="13" y="110"/>
                      <a:pt x="14" y="97"/>
                    </a:cubicBezTo>
                    <a:cubicBezTo>
                      <a:pt x="14" y="83"/>
                      <a:pt x="20" y="70"/>
                      <a:pt x="30" y="61"/>
                    </a:cubicBezTo>
                    <a:cubicBezTo>
                      <a:pt x="39" y="52"/>
                      <a:pt x="52" y="47"/>
                      <a:pt x="64" y="47"/>
                    </a:cubicBezTo>
                    <a:cubicBezTo>
                      <a:pt x="65" y="47"/>
                      <a:pt x="65" y="47"/>
                      <a:pt x="66" y="47"/>
                    </a:cubicBezTo>
                    <a:cubicBezTo>
                      <a:pt x="74" y="48"/>
                      <a:pt x="81" y="50"/>
                      <a:pt x="88" y="53"/>
                    </a:cubicBezTo>
                    <a:cubicBezTo>
                      <a:pt x="97" y="30"/>
                      <a:pt x="120" y="13"/>
                      <a:pt x="146" y="13"/>
                    </a:cubicBezTo>
                    <a:moveTo>
                      <a:pt x="146" y="0"/>
                    </a:moveTo>
                    <a:cubicBezTo>
                      <a:pt x="146" y="0"/>
                      <a:pt x="146" y="0"/>
                      <a:pt x="146" y="0"/>
                    </a:cubicBezTo>
                    <a:cubicBezTo>
                      <a:pt x="120" y="0"/>
                      <a:pt x="95" y="15"/>
                      <a:pt x="82" y="37"/>
                    </a:cubicBezTo>
                    <a:cubicBezTo>
                      <a:pt x="77" y="35"/>
                      <a:pt x="72" y="35"/>
                      <a:pt x="66" y="34"/>
                    </a:cubicBezTo>
                    <a:cubicBezTo>
                      <a:pt x="66" y="34"/>
                      <a:pt x="65" y="34"/>
                      <a:pt x="64" y="34"/>
                    </a:cubicBezTo>
                    <a:cubicBezTo>
                      <a:pt x="48" y="34"/>
                      <a:pt x="33" y="41"/>
                      <a:pt x="21" y="52"/>
                    </a:cubicBezTo>
                    <a:cubicBezTo>
                      <a:pt x="8" y="63"/>
                      <a:pt x="1" y="79"/>
                      <a:pt x="1" y="96"/>
                    </a:cubicBezTo>
                    <a:cubicBezTo>
                      <a:pt x="0" y="113"/>
                      <a:pt x="6" y="130"/>
                      <a:pt x="18" y="142"/>
                    </a:cubicBezTo>
                    <a:cubicBezTo>
                      <a:pt x="29" y="154"/>
                      <a:pt x="46" y="161"/>
                      <a:pt x="62" y="162"/>
                    </a:cubicBezTo>
                    <a:cubicBezTo>
                      <a:pt x="63" y="162"/>
                      <a:pt x="64" y="162"/>
                      <a:pt x="64" y="162"/>
                    </a:cubicBezTo>
                    <a:cubicBezTo>
                      <a:pt x="81" y="162"/>
                      <a:pt x="96" y="156"/>
                      <a:pt x="108" y="145"/>
                    </a:cubicBezTo>
                    <a:cubicBezTo>
                      <a:pt x="109" y="143"/>
                      <a:pt x="111" y="142"/>
                      <a:pt x="112" y="141"/>
                    </a:cubicBezTo>
                    <a:cubicBezTo>
                      <a:pt x="122" y="146"/>
                      <a:pt x="133" y="149"/>
                      <a:pt x="144" y="150"/>
                    </a:cubicBezTo>
                    <a:cubicBezTo>
                      <a:pt x="145" y="150"/>
                      <a:pt x="145" y="150"/>
                      <a:pt x="146" y="150"/>
                    </a:cubicBezTo>
                    <a:cubicBezTo>
                      <a:pt x="186" y="150"/>
                      <a:pt x="220" y="117"/>
                      <a:pt x="221" y="77"/>
                    </a:cubicBezTo>
                    <a:cubicBezTo>
                      <a:pt x="222" y="37"/>
                      <a:pt x="189" y="1"/>
                      <a:pt x="148" y="0"/>
                    </a:cubicBezTo>
                    <a:cubicBezTo>
                      <a:pt x="148" y="0"/>
                      <a:pt x="147" y="0"/>
                      <a:pt x="1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išḷiďé"/>
              <p:cNvSpPr/>
              <p:nvPr/>
            </p:nvSpPr>
            <p:spPr bwMode="auto">
              <a:xfrm>
                <a:off x="5549152" y="3779718"/>
                <a:ext cx="518211" cy="406291"/>
              </a:xfrm>
              <a:custGeom>
                <a:avLst/>
                <a:gdLst>
                  <a:gd name="T0" fmla="*/ 64 w 198"/>
                  <a:gd name="T1" fmla="*/ 156 h 156"/>
                  <a:gd name="T2" fmla="*/ 44 w 198"/>
                  <a:gd name="T3" fmla="*/ 153 h 156"/>
                  <a:gd name="T4" fmla="*/ 8 w 198"/>
                  <a:gd name="T5" fmla="*/ 121 h 156"/>
                  <a:gd name="T6" fmla="*/ 5 w 198"/>
                  <a:gd name="T7" fmla="*/ 74 h 156"/>
                  <a:gd name="T8" fmla="*/ 37 w 198"/>
                  <a:gd name="T9" fmla="*/ 39 h 156"/>
                  <a:gd name="T10" fmla="*/ 64 w 198"/>
                  <a:gd name="T11" fmla="*/ 32 h 156"/>
                  <a:gd name="T12" fmla="*/ 84 w 198"/>
                  <a:gd name="T13" fmla="*/ 36 h 156"/>
                  <a:gd name="T14" fmla="*/ 84 w 198"/>
                  <a:gd name="T15" fmla="*/ 36 h 156"/>
                  <a:gd name="T16" fmla="*/ 113 w 198"/>
                  <a:gd name="T17" fmla="*/ 6 h 156"/>
                  <a:gd name="T18" fmla="*/ 138 w 198"/>
                  <a:gd name="T19" fmla="*/ 0 h 156"/>
                  <a:gd name="T20" fmla="*/ 157 w 198"/>
                  <a:gd name="T21" fmla="*/ 3 h 156"/>
                  <a:gd name="T22" fmla="*/ 191 w 198"/>
                  <a:gd name="T23" fmla="*/ 33 h 156"/>
                  <a:gd name="T24" fmla="*/ 193 w 198"/>
                  <a:gd name="T25" fmla="*/ 77 h 156"/>
                  <a:gd name="T26" fmla="*/ 164 w 198"/>
                  <a:gd name="T27" fmla="*/ 111 h 156"/>
                  <a:gd name="T28" fmla="*/ 138 w 198"/>
                  <a:gd name="T29" fmla="*/ 116 h 156"/>
                  <a:gd name="T30" fmla="*/ 122 w 198"/>
                  <a:gd name="T31" fmla="*/ 114 h 156"/>
                  <a:gd name="T32" fmla="*/ 122 w 198"/>
                  <a:gd name="T33" fmla="*/ 114 h 156"/>
                  <a:gd name="T34" fmla="*/ 91 w 198"/>
                  <a:gd name="T35" fmla="*/ 150 h 156"/>
                  <a:gd name="T36" fmla="*/ 64 w 198"/>
                  <a:gd name="T37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156">
                    <a:moveTo>
                      <a:pt x="64" y="156"/>
                    </a:moveTo>
                    <a:cubicBezTo>
                      <a:pt x="57" y="156"/>
                      <a:pt x="50" y="155"/>
                      <a:pt x="44" y="153"/>
                    </a:cubicBezTo>
                    <a:cubicBezTo>
                      <a:pt x="28" y="147"/>
                      <a:pt x="15" y="136"/>
                      <a:pt x="8" y="121"/>
                    </a:cubicBezTo>
                    <a:cubicBezTo>
                      <a:pt x="1" y="107"/>
                      <a:pt x="0" y="89"/>
                      <a:pt x="5" y="74"/>
                    </a:cubicBezTo>
                    <a:cubicBezTo>
                      <a:pt x="11" y="59"/>
                      <a:pt x="22" y="46"/>
                      <a:pt x="37" y="39"/>
                    </a:cubicBezTo>
                    <a:cubicBezTo>
                      <a:pt x="45" y="34"/>
                      <a:pt x="54" y="32"/>
                      <a:pt x="64" y="32"/>
                    </a:cubicBezTo>
                    <a:cubicBezTo>
                      <a:pt x="71" y="32"/>
                      <a:pt x="78" y="33"/>
                      <a:pt x="84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90" y="23"/>
                      <a:pt x="100" y="12"/>
                      <a:pt x="113" y="6"/>
                    </a:cubicBezTo>
                    <a:cubicBezTo>
                      <a:pt x="120" y="2"/>
                      <a:pt x="129" y="0"/>
                      <a:pt x="138" y="0"/>
                    </a:cubicBezTo>
                    <a:cubicBezTo>
                      <a:pt x="145" y="0"/>
                      <a:pt x="151" y="1"/>
                      <a:pt x="157" y="3"/>
                    </a:cubicBezTo>
                    <a:cubicBezTo>
                      <a:pt x="172" y="8"/>
                      <a:pt x="184" y="19"/>
                      <a:pt x="191" y="33"/>
                    </a:cubicBezTo>
                    <a:cubicBezTo>
                      <a:pt x="197" y="46"/>
                      <a:pt x="198" y="63"/>
                      <a:pt x="193" y="77"/>
                    </a:cubicBezTo>
                    <a:cubicBezTo>
                      <a:pt x="188" y="92"/>
                      <a:pt x="177" y="104"/>
                      <a:pt x="164" y="111"/>
                    </a:cubicBezTo>
                    <a:cubicBezTo>
                      <a:pt x="156" y="114"/>
                      <a:pt x="147" y="116"/>
                      <a:pt x="138" y="116"/>
                    </a:cubicBezTo>
                    <a:cubicBezTo>
                      <a:pt x="133" y="116"/>
                      <a:pt x="127" y="116"/>
                      <a:pt x="122" y="114"/>
                    </a:cubicBezTo>
                    <a:cubicBezTo>
                      <a:pt x="122" y="114"/>
                      <a:pt x="122" y="114"/>
                      <a:pt x="122" y="114"/>
                    </a:cubicBezTo>
                    <a:cubicBezTo>
                      <a:pt x="117" y="130"/>
                      <a:pt x="105" y="143"/>
                      <a:pt x="91" y="150"/>
                    </a:cubicBezTo>
                    <a:cubicBezTo>
                      <a:pt x="82" y="154"/>
                      <a:pt x="73" y="156"/>
                      <a:pt x="64" y="156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iṧ1ïḍe"/>
              <p:cNvSpPr/>
              <p:nvPr/>
            </p:nvSpPr>
            <p:spPr bwMode="auto">
              <a:xfrm>
                <a:off x="5530754" y="3761320"/>
                <a:ext cx="555007" cy="441553"/>
              </a:xfrm>
              <a:custGeom>
                <a:avLst/>
                <a:gdLst>
                  <a:gd name="T0" fmla="*/ 145 w 212"/>
                  <a:gd name="T1" fmla="*/ 13 h 169"/>
                  <a:gd name="T2" fmla="*/ 162 w 212"/>
                  <a:gd name="T3" fmla="*/ 16 h 169"/>
                  <a:gd name="T4" fmla="*/ 192 w 212"/>
                  <a:gd name="T5" fmla="*/ 42 h 169"/>
                  <a:gd name="T6" fmla="*/ 194 w 212"/>
                  <a:gd name="T7" fmla="*/ 82 h 169"/>
                  <a:gd name="T8" fmla="*/ 168 w 212"/>
                  <a:gd name="T9" fmla="*/ 112 h 169"/>
                  <a:gd name="T10" fmla="*/ 145 w 212"/>
                  <a:gd name="T11" fmla="*/ 117 h 169"/>
                  <a:gd name="T12" fmla="*/ 128 w 212"/>
                  <a:gd name="T13" fmla="*/ 114 h 169"/>
                  <a:gd name="T14" fmla="*/ 125 w 212"/>
                  <a:gd name="T15" fmla="*/ 113 h 169"/>
                  <a:gd name="T16" fmla="*/ 123 w 212"/>
                  <a:gd name="T17" fmla="*/ 119 h 169"/>
                  <a:gd name="T18" fmla="*/ 95 w 212"/>
                  <a:gd name="T19" fmla="*/ 151 h 169"/>
                  <a:gd name="T20" fmla="*/ 71 w 212"/>
                  <a:gd name="T21" fmla="*/ 157 h 169"/>
                  <a:gd name="T22" fmla="*/ 53 w 212"/>
                  <a:gd name="T23" fmla="*/ 154 h 169"/>
                  <a:gd name="T24" fmla="*/ 21 w 212"/>
                  <a:gd name="T25" fmla="*/ 125 h 169"/>
                  <a:gd name="T26" fmla="*/ 18 w 212"/>
                  <a:gd name="T27" fmla="*/ 83 h 169"/>
                  <a:gd name="T28" fmla="*/ 47 w 212"/>
                  <a:gd name="T29" fmla="*/ 51 h 169"/>
                  <a:gd name="T30" fmla="*/ 71 w 212"/>
                  <a:gd name="T31" fmla="*/ 46 h 169"/>
                  <a:gd name="T32" fmla="*/ 89 w 212"/>
                  <a:gd name="T33" fmla="*/ 49 h 169"/>
                  <a:gd name="T34" fmla="*/ 95 w 212"/>
                  <a:gd name="T35" fmla="*/ 51 h 169"/>
                  <a:gd name="T36" fmla="*/ 96 w 212"/>
                  <a:gd name="T37" fmla="*/ 48 h 169"/>
                  <a:gd name="T38" fmla="*/ 122 w 212"/>
                  <a:gd name="T39" fmla="*/ 18 h 169"/>
                  <a:gd name="T40" fmla="*/ 145 w 212"/>
                  <a:gd name="T41" fmla="*/ 13 h 169"/>
                  <a:gd name="T42" fmla="*/ 145 w 212"/>
                  <a:gd name="T43" fmla="*/ 0 h 169"/>
                  <a:gd name="T44" fmla="*/ 117 w 212"/>
                  <a:gd name="T45" fmla="*/ 7 h 169"/>
                  <a:gd name="T46" fmla="*/ 88 w 212"/>
                  <a:gd name="T47" fmla="*/ 35 h 169"/>
                  <a:gd name="T48" fmla="*/ 71 w 212"/>
                  <a:gd name="T49" fmla="*/ 33 h 169"/>
                  <a:gd name="T50" fmla="*/ 41 w 212"/>
                  <a:gd name="T51" fmla="*/ 40 h 169"/>
                  <a:gd name="T52" fmla="*/ 6 w 212"/>
                  <a:gd name="T53" fmla="*/ 79 h 169"/>
                  <a:gd name="T54" fmla="*/ 9 w 212"/>
                  <a:gd name="T55" fmla="*/ 131 h 169"/>
                  <a:gd name="T56" fmla="*/ 48 w 212"/>
                  <a:gd name="T57" fmla="*/ 166 h 169"/>
                  <a:gd name="T58" fmla="*/ 71 w 212"/>
                  <a:gd name="T59" fmla="*/ 169 h 169"/>
                  <a:gd name="T60" fmla="*/ 101 w 212"/>
                  <a:gd name="T61" fmla="*/ 163 h 169"/>
                  <a:gd name="T62" fmla="*/ 133 w 212"/>
                  <a:gd name="T63" fmla="*/ 129 h 169"/>
                  <a:gd name="T64" fmla="*/ 145 w 212"/>
                  <a:gd name="T65" fmla="*/ 130 h 169"/>
                  <a:gd name="T66" fmla="*/ 173 w 212"/>
                  <a:gd name="T67" fmla="*/ 123 h 169"/>
                  <a:gd name="T68" fmla="*/ 206 w 212"/>
                  <a:gd name="T69" fmla="*/ 86 h 169"/>
                  <a:gd name="T70" fmla="*/ 203 w 212"/>
                  <a:gd name="T71" fmla="*/ 37 h 169"/>
                  <a:gd name="T72" fmla="*/ 166 w 212"/>
                  <a:gd name="T73" fmla="*/ 4 h 169"/>
                  <a:gd name="T74" fmla="*/ 145 w 212"/>
                  <a:gd name="T75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2" h="169">
                    <a:moveTo>
                      <a:pt x="145" y="13"/>
                    </a:moveTo>
                    <a:cubicBezTo>
                      <a:pt x="151" y="13"/>
                      <a:pt x="157" y="14"/>
                      <a:pt x="162" y="16"/>
                    </a:cubicBezTo>
                    <a:cubicBezTo>
                      <a:pt x="175" y="21"/>
                      <a:pt x="186" y="30"/>
                      <a:pt x="192" y="42"/>
                    </a:cubicBezTo>
                    <a:cubicBezTo>
                      <a:pt x="198" y="55"/>
                      <a:pt x="199" y="69"/>
                      <a:pt x="194" y="82"/>
                    </a:cubicBezTo>
                    <a:cubicBezTo>
                      <a:pt x="190" y="95"/>
                      <a:pt x="180" y="106"/>
                      <a:pt x="168" y="112"/>
                    </a:cubicBezTo>
                    <a:cubicBezTo>
                      <a:pt x="161" y="115"/>
                      <a:pt x="153" y="117"/>
                      <a:pt x="145" y="117"/>
                    </a:cubicBezTo>
                    <a:cubicBezTo>
                      <a:pt x="139" y="117"/>
                      <a:pt x="134" y="116"/>
                      <a:pt x="128" y="114"/>
                    </a:cubicBezTo>
                    <a:cubicBezTo>
                      <a:pt x="127" y="114"/>
                      <a:pt x="126" y="113"/>
                      <a:pt x="125" y="113"/>
                    </a:cubicBezTo>
                    <a:cubicBezTo>
                      <a:pt x="124" y="115"/>
                      <a:pt x="124" y="117"/>
                      <a:pt x="123" y="119"/>
                    </a:cubicBezTo>
                    <a:cubicBezTo>
                      <a:pt x="118" y="133"/>
                      <a:pt x="108" y="145"/>
                      <a:pt x="95" y="151"/>
                    </a:cubicBezTo>
                    <a:cubicBezTo>
                      <a:pt x="87" y="155"/>
                      <a:pt x="79" y="157"/>
                      <a:pt x="71" y="157"/>
                    </a:cubicBezTo>
                    <a:cubicBezTo>
                      <a:pt x="65" y="157"/>
                      <a:pt x="58" y="156"/>
                      <a:pt x="53" y="154"/>
                    </a:cubicBezTo>
                    <a:cubicBezTo>
                      <a:pt x="39" y="149"/>
                      <a:pt x="27" y="139"/>
                      <a:pt x="21" y="125"/>
                    </a:cubicBezTo>
                    <a:cubicBezTo>
                      <a:pt x="15" y="112"/>
                      <a:pt x="14" y="97"/>
                      <a:pt x="18" y="83"/>
                    </a:cubicBezTo>
                    <a:cubicBezTo>
                      <a:pt x="23" y="69"/>
                      <a:pt x="33" y="58"/>
                      <a:pt x="47" y="51"/>
                    </a:cubicBezTo>
                    <a:cubicBezTo>
                      <a:pt x="54" y="48"/>
                      <a:pt x="62" y="46"/>
                      <a:pt x="71" y="46"/>
                    </a:cubicBezTo>
                    <a:cubicBezTo>
                      <a:pt x="77" y="46"/>
                      <a:pt x="83" y="47"/>
                      <a:pt x="89" y="49"/>
                    </a:cubicBezTo>
                    <a:cubicBezTo>
                      <a:pt x="91" y="50"/>
                      <a:pt x="93" y="50"/>
                      <a:pt x="95" y="51"/>
                    </a:cubicBezTo>
                    <a:cubicBezTo>
                      <a:pt x="95" y="50"/>
                      <a:pt x="96" y="49"/>
                      <a:pt x="96" y="48"/>
                    </a:cubicBezTo>
                    <a:cubicBezTo>
                      <a:pt x="101" y="35"/>
                      <a:pt x="110" y="24"/>
                      <a:pt x="122" y="18"/>
                    </a:cubicBezTo>
                    <a:cubicBezTo>
                      <a:pt x="130" y="15"/>
                      <a:pt x="137" y="13"/>
                      <a:pt x="145" y="13"/>
                    </a:cubicBezTo>
                    <a:moveTo>
                      <a:pt x="145" y="0"/>
                    </a:moveTo>
                    <a:cubicBezTo>
                      <a:pt x="135" y="0"/>
                      <a:pt x="126" y="3"/>
                      <a:pt x="117" y="7"/>
                    </a:cubicBezTo>
                    <a:cubicBezTo>
                      <a:pt x="104" y="13"/>
                      <a:pt x="94" y="23"/>
                      <a:pt x="88" y="35"/>
                    </a:cubicBezTo>
                    <a:cubicBezTo>
                      <a:pt x="82" y="34"/>
                      <a:pt x="77" y="33"/>
                      <a:pt x="71" y="33"/>
                    </a:cubicBezTo>
                    <a:cubicBezTo>
                      <a:pt x="60" y="33"/>
                      <a:pt x="50" y="35"/>
                      <a:pt x="41" y="40"/>
                    </a:cubicBezTo>
                    <a:cubicBezTo>
                      <a:pt x="25" y="48"/>
                      <a:pt x="12" y="62"/>
                      <a:pt x="6" y="79"/>
                    </a:cubicBezTo>
                    <a:cubicBezTo>
                      <a:pt x="0" y="96"/>
                      <a:pt x="1" y="115"/>
                      <a:pt x="9" y="131"/>
                    </a:cubicBezTo>
                    <a:cubicBezTo>
                      <a:pt x="17" y="147"/>
                      <a:pt x="31" y="160"/>
                      <a:pt x="48" y="166"/>
                    </a:cubicBezTo>
                    <a:cubicBezTo>
                      <a:pt x="56" y="168"/>
                      <a:pt x="63" y="169"/>
                      <a:pt x="71" y="169"/>
                    </a:cubicBezTo>
                    <a:cubicBezTo>
                      <a:pt x="81" y="169"/>
                      <a:pt x="91" y="167"/>
                      <a:pt x="101" y="163"/>
                    </a:cubicBezTo>
                    <a:cubicBezTo>
                      <a:pt x="115" y="156"/>
                      <a:pt x="127" y="143"/>
                      <a:pt x="133" y="129"/>
                    </a:cubicBezTo>
                    <a:cubicBezTo>
                      <a:pt x="137" y="129"/>
                      <a:pt x="141" y="130"/>
                      <a:pt x="145" y="130"/>
                    </a:cubicBezTo>
                    <a:cubicBezTo>
                      <a:pt x="155" y="130"/>
                      <a:pt x="165" y="128"/>
                      <a:pt x="173" y="123"/>
                    </a:cubicBezTo>
                    <a:cubicBezTo>
                      <a:pt x="189" y="116"/>
                      <a:pt x="201" y="102"/>
                      <a:pt x="206" y="86"/>
                    </a:cubicBezTo>
                    <a:cubicBezTo>
                      <a:pt x="212" y="70"/>
                      <a:pt x="211" y="52"/>
                      <a:pt x="203" y="37"/>
                    </a:cubicBezTo>
                    <a:cubicBezTo>
                      <a:pt x="196" y="21"/>
                      <a:pt x="182" y="9"/>
                      <a:pt x="166" y="4"/>
                    </a:cubicBezTo>
                    <a:cubicBezTo>
                      <a:pt x="159" y="2"/>
                      <a:pt x="152" y="0"/>
                      <a:pt x="1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íṣľíďè"/>
              <p:cNvSpPr/>
              <p:nvPr/>
            </p:nvSpPr>
            <p:spPr bwMode="auto">
              <a:xfrm>
                <a:off x="6075029" y="4256534"/>
                <a:ext cx="780384" cy="432354"/>
              </a:xfrm>
              <a:custGeom>
                <a:avLst/>
                <a:gdLst>
                  <a:gd name="T0" fmla="*/ 175 w 298"/>
                  <a:gd name="T1" fmla="*/ 165 h 165"/>
                  <a:gd name="T2" fmla="*/ 141 w 298"/>
                  <a:gd name="T3" fmla="*/ 152 h 165"/>
                  <a:gd name="T4" fmla="*/ 127 w 298"/>
                  <a:gd name="T5" fmla="*/ 142 h 165"/>
                  <a:gd name="T6" fmla="*/ 117 w 298"/>
                  <a:gd name="T7" fmla="*/ 148 h 165"/>
                  <a:gd name="T8" fmla="*/ 93 w 298"/>
                  <a:gd name="T9" fmla="*/ 157 h 165"/>
                  <a:gd name="T10" fmla="*/ 92 w 298"/>
                  <a:gd name="T11" fmla="*/ 157 h 165"/>
                  <a:gd name="T12" fmla="*/ 78 w 298"/>
                  <a:gd name="T13" fmla="*/ 159 h 165"/>
                  <a:gd name="T14" fmla="*/ 52 w 298"/>
                  <a:gd name="T15" fmla="*/ 154 h 165"/>
                  <a:gd name="T16" fmla="*/ 51 w 298"/>
                  <a:gd name="T17" fmla="*/ 154 h 165"/>
                  <a:gd name="T18" fmla="*/ 35 w 298"/>
                  <a:gd name="T19" fmla="*/ 145 h 165"/>
                  <a:gd name="T20" fmla="*/ 34 w 298"/>
                  <a:gd name="T21" fmla="*/ 145 h 165"/>
                  <a:gd name="T22" fmla="*/ 9 w 298"/>
                  <a:gd name="T23" fmla="*/ 116 h 165"/>
                  <a:gd name="T24" fmla="*/ 9 w 298"/>
                  <a:gd name="T25" fmla="*/ 115 h 165"/>
                  <a:gd name="T26" fmla="*/ 2 w 298"/>
                  <a:gd name="T27" fmla="*/ 75 h 165"/>
                  <a:gd name="T28" fmla="*/ 2 w 298"/>
                  <a:gd name="T29" fmla="*/ 75 h 165"/>
                  <a:gd name="T30" fmla="*/ 7 w 298"/>
                  <a:gd name="T31" fmla="*/ 55 h 165"/>
                  <a:gd name="T32" fmla="*/ 15 w 298"/>
                  <a:gd name="T33" fmla="*/ 40 h 165"/>
                  <a:gd name="T34" fmla="*/ 17 w 298"/>
                  <a:gd name="T35" fmla="*/ 36 h 165"/>
                  <a:gd name="T36" fmla="*/ 30 w 298"/>
                  <a:gd name="T37" fmla="*/ 22 h 165"/>
                  <a:gd name="T38" fmla="*/ 30 w 298"/>
                  <a:gd name="T39" fmla="*/ 22 h 165"/>
                  <a:gd name="T40" fmla="*/ 65 w 298"/>
                  <a:gd name="T41" fmla="*/ 5 h 165"/>
                  <a:gd name="T42" fmla="*/ 66 w 298"/>
                  <a:gd name="T43" fmla="*/ 5 h 165"/>
                  <a:gd name="T44" fmla="*/ 86 w 298"/>
                  <a:gd name="T45" fmla="*/ 4 h 165"/>
                  <a:gd name="T46" fmla="*/ 86 w 298"/>
                  <a:gd name="T47" fmla="*/ 4 h 165"/>
                  <a:gd name="T48" fmla="*/ 124 w 298"/>
                  <a:gd name="T49" fmla="*/ 18 h 165"/>
                  <a:gd name="T50" fmla="*/ 125 w 298"/>
                  <a:gd name="T51" fmla="*/ 18 h 165"/>
                  <a:gd name="T52" fmla="*/ 125 w 298"/>
                  <a:gd name="T53" fmla="*/ 19 h 165"/>
                  <a:gd name="T54" fmla="*/ 129 w 298"/>
                  <a:gd name="T55" fmla="*/ 22 h 165"/>
                  <a:gd name="T56" fmla="*/ 158 w 298"/>
                  <a:gd name="T57" fmla="*/ 10 h 165"/>
                  <a:gd name="T58" fmla="*/ 161 w 298"/>
                  <a:gd name="T59" fmla="*/ 10 h 165"/>
                  <a:gd name="T60" fmla="*/ 187 w 298"/>
                  <a:gd name="T61" fmla="*/ 22 h 165"/>
                  <a:gd name="T62" fmla="*/ 195 w 298"/>
                  <a:gd name="T63" fmla="*/ 15 h 165"/>
                  <a:gd name="T64" fmla="*/ 235 w 298"/>
                  <a:gd name="T65" fmla="*/ 0 h 165"/>
                  <a:gd name="T66" fmla="*/ 240 w 298"/>
                  <a:gd name="T67" fmla="*/ 0 h 165"/>
                  <a:gd name="T68" fmla="*/ 282 w 298"/>
                  <a:gd name="T69" fmla="*/ 22 h 165"/>
                  <a:gd name="T70" fmla="*/ 282 w 298"/>
                  <a:gd name="T71" fmla="*/ 22 h 165"/>
                  <a:gd name="T72" fmla="*/ 291 w 298"/>
                  <a:gd name="T73" fmla="*/ 35 h 165"/>
                  <a:gd name="T74" fmla="*/ 291 w 298"/>
                  <a:gd name="T75" fmla="*/ 35 h 165"/>
                  <a:gd name="T76" fmla="*/ 297 w 298"/>
                  <a:gd name="T77" fmla="*/ 67 h 165"/>
                  <a:gd name="T78" fmla="*/ 297 w 298"/>
                  <a:gd name="T79" fmla="*/ 67 h 165"/>
                  <a:gd name="T80" fmla="*/ 296 w 298"/>
                  <a:gd name="T81" fmla="*/ 69 h 165"/>
                  <a:gd name="T82" fmla="*/ 293 w 298"/>
                  <a:gd name="T83" fmla="*/ 84 h 165"/>
                  <a:gd name="T84" fmla="*/ 293 w 298"/>
                  <a:gd name="T85" fmla="*/ 85 h 165"/>
                  <a:gd name="T86" fmla="*/ 275 w 298"/>
                  <a:gd name="T87" fmla="*/ 111 h 165"/>
                  <a:gd name="T88" fmla="*/ 235 w 298"/>
                  <a:gd name="T89" fmla="*/ 125 h 165"/>
                  <a:gd name="T90" fmla="*/ 232 w 298"/>
                  <a:gd name="T91" fmla="*/ 125 h 165"/>
                  <a:gd name="T92" fmla="*/ 199 w 298"/>
                  <a:gd name="T93" fmla="*/ 160 h 165"/>
                  <a:gd name="T94" fmla="*/ 175 w 298"/>
                  <a:gd name="T9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8" h="165">
                    <a:moveTo>
                      <a:pt x="175" y="165"/>
                    </a:moveTo>
                    <a:cubicBezTo>
                      <a:pt x="163" y="165"/>
                      <a:pt x="151" y="160"/>
                      <a:pt x="141" y="152"/>
                    </a:cubicBezTo>
                    <a:cubicBezTo>
                      <a:pt x="136" y="149"/>
                      <a:pt x="131" y="146"/>
                      <a:pt x="127" y="142"/>
                    </a:cubicBezTo>
                    <a:cubicBezTo>
                      <a:pt x="124" y="144"/>
                      <a:pt x="121" y="146"/>
                      <a:pt x="117" y="148"/>
                    </a:cubicBezTo>
                    <a:cubicBezTo>
                      <a:pt x="110" y="152"/>
                      <a:pt x="104" y="154"/>
                      <a:pt x="93" y="157"/>
                    </a:cubicBezTo>
                    <a:cubicBezTo>
                      <a:pt x="92" y="157"/>
                      <a:pt x="92" y="157"/>
                      <a:pt x="92" y="157"/>
                    </a:cubicBezTo>
                    <a:cubicBezTo>
                      <a:pt x="87" y="158"/>
                      <a:pt x="83" y="159"/>
                      <a:pt x="78" y="159"/>
                    </a:cubicBezTo>
                    <a:cubicBezTo>
                      <a:pt x="69" y="159"/>
                      <a:pt x="60" y="157"/>
                      <a:pt x="52" y="154"/>
                    </a:cubicBezTo>
                    <a:cubicBezTo>
                      <a:pt x="51" y="154"/>
                      <a:pt x="51" y="154"/>
                      <a:pt x="51" y="154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34" y="145"/>
                      <a:pt x="34" y="145"/>
                      <a:pt x="34" y="145"/>
                    </a:cubicBezTo>
                    <a:cubicBezTo>
                      <a:pt x="24" y="137"/>
                      <a:pt x="15" y="127"/>
                      <a:pt x="9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4" y="103"/>
                      <a:pt x="0" y="89"/>
                      <a:pt x="2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3" y="67"/>
                      <a:pt x="7" y="55"/>
                      <a:pt x="7" y="55"/>
                    </a:cubicBezTo>
                    <a:cubicBezTo>
                      <a:pt x="9" y="49"/>
                      <a:pt x="12" y="45"/>
                      <a:pt x="15" y="4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40" y="13"/>
                      <a:pt x="52" y="8"/>
                      <a:pt x="65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100" y="5"/>
                      <a:pt x="112" y="10"/>
                      <a:pt x="124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19"/>
                      <a:pt x="125" y="19"/>
                      <a:pt x="125" y="19"/>
                    </a:cubicBezTo>
                    <a:cubicBezTo>
                      <a:pt x="129" y="22"/>
                      <a:pt x="129" y="22"/>
                      <a:pt x="129" y="22"/>
                    </a:cubicBezTo>
                    <a:cubicBezTo>
                      <a:pt x="137" y="14"/>
                      <a:pt x="147" y="10"/>
                      <a:pt x="158" y="10"/>
                    </a:cubicBezTo>
                    <a:cubicBezTo>
                      <a:pt x="159" y="10"/>
                      <a:pt x="160" y="10"/>
                      <a:pt x="161" y="10"/>
                    </a:cubicBezTo>
                    <a:cubicBezTo>
                      <a:pt x="171" y="10"/>
                      <a:pt x="180" y="15"/>
                      <a:pt x="187" y="22"/>
                    </a:cubicBezTo>
                    <a:cubicBezTo>
                      <a:pt x="189" y="19"/>
                      <a:pt x="192" y="17"/>
                      <a:pt x="195" y="15"/>
                    </a:cubicBezTo>
                    <a:cubicBezTo>
                      <a:pt x="206" y="5"/>
                      <a:pt x="220" y="0"/>
                      <a:pt x="235" y="0"/>
                    </a:cubicBezTo>
                    <a:cubicBezTo>
                      <a:pt x="236" y="0"/>
                      <a:pt x="238" y="0"/>
                      <a:pt x="240" y="0"/>
                    </a:cubicBezTo>
                    <a:cubicBezTo>
                      <a:pt x="256" y="1"/>
                      <a:pt x="272" y="9"/>
                      <a:pt x="282" y="22"/>
                    </a:cubicBezTo>
                    <a:cubicBezTo>
                      <a:pt x="282" y="22"/>
                      <a:pt x="282" y="22"/>
                      <a:pt x="282" y="22"/>
                    </a:cubicBezTo>
                    <a:cubicBezTo>
                      <a:pt x="291" y="35"/>
                      <a:pt x="291" y="35"/>
                      <a:pt x="291" y="35"/>
                    </a:cubicBezTo>
                    <a:cubicBezTo>
                      <a:pt x="291" y="35"/>
                      <a:pt x="291" y="35"/>
                      <a:pt x="291" y="35"/>
                    </a:cubicBezTo>
                    <a:cubicBezTo>
                      <a:pt x="296" y="45"/>
                      <a:pt x="298" y="56"/>
                      <a:pt x="297" y="67"/>
                    </a:cubicBezTo>
                    <a:cubicBezTo>
                      <a:pt x="297" y="67"/>
                      <a:pt x="297" y="67"/>
                      <a:pt x="297" y="67"/>
                    </a:cubicBezTo>
                    <a:cubicBezTo>
                      <a:pt x="296" y="69"/>
                      <a:pt x="296" y="69"/>
                      <a:pt x="296" y="69"/>
                    </a:cubicBezTo>
                    <a:cubicBezTo>
                      <a:pt x="293" y="84"/>
                      <a:pt x="293" y="84"/>
                      <a:pt x="293" y="84"/>
                    </a:cubicBezTo>
                    <a:cubicBezTo>
                      <a:pt x="293" y="85"/>
                      <a:pt x="293" y="85"/>
                      <a:pt x="293" y="85"/>
                    </a:cubicBezTo>
                    <a:cubicBezTo>
                      <a:pt x="289" y="95"/>
                      <a:pt x="283" y="104"/>
                      <a:pt x="275" y="111"/>
                    </a:cubicBezTo>
                    <a:cubicBezTo>
                      <a:pt x="263" y="120"/>
                      <a:pt x="249" y="125"/>
                      <a:pt x="235" y="125"/>
                    </a:cubicBezTo>
                    <a:cubicBezTo>
                      <a:pt x="234" y="125"/>
                      <a:pt x="233" y="125"/>
                      <a:pt x="232" y="125"/>
                    </a:cubicBezTo>
                    <a:cubicBezTo>
                      <a:pt x="226" y="141"/>
                      <a:pt x="214" y="153"/>
                      <a:pt x="199" y="160"/>
                    </a:cubicBezTo>
                    <a:cubicBezTo>
                      <a:pt x="191" y="163"/>
                      <a:pt x="183" y="165"/>
                      <a:pt x="175" y="165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ïŝlîḓê"/>
              <p:cNvSpPr/>
              <p:nvPr/>
            </p:nvSpPr>
            <p:spPr bwMode="auto">
              <a:xfrm>
                <a:off x="6056631" y="4238135"/>
                <a:ext cx="814114" cy="466084"/>
              </a:xfrm>
              <a:custGeom>
                <a:avLst/>
                <a:gdLst>
                  <a:gd name="T0" fmla="*/ 246 w 311"/>
                  <a:gd name="T1" fmla="*/ 13 h 178"/>
                  <a:gd name="T2" fmla="*/ 292 w 311"/>
                  <a:gd name="T3" fmla="*/ 45 h 178"/>
                  <a:gd name="T4" fmla="*/ 297 w 311"/>
                  <a:gd name="T5" fmla="*/ 75 h 178"/>
                  <a:gd name="T6" fmla="*/ 277 w 311"/>
                  <a:gd name="T7" fmla="*/ 113 h 178"/>
                  <a:gd name="T8" fmla="*/ 237 w 311"/>
                  <a:gd name="T9" fmla="*/ 126 h 178"/>
                  <a:gd name="T10" fmla="*/ 203 w 311"/>
                  <a:gd name="T11" fmla="*/ 161 h 178"/>
                  <a:gd name="T12" fmla="*/ 152 w 311"/>
                  <a:gd name="T13" fmla="*/ 154 h 178"/>
                  <a:gd name="T14" fmla="*/ 132 w 311"/>
                  <a:gd name="T15" fmla="*/ 142 h 178"/>
                  <a:gd name="T16" fmla="*/ 98 w 311"/>
                  <a:gd name="T17" fmla="*/ 158 h 178"/>
                  <a:gd name="T18" fmla="*/ 61 w 311"/>
                  <a:gd name="T19" fmla="*/ 155 h 178"/>
                  <a:gd name="T20" fmla="*/ 22 w 311"/>
                  <a:gd name="T21" fmla="*/ 120 h 178"/>
                  <a:gd name="T22" fmla="*/ 16 w 311"/>
                  <a:gd name="T23" fmla="*/ 84 h 178"/>
                  <a:gd name="T24" fmla="*/ 29 w 311"/>
                  <a:gd name="T25" fmla="*/ 47 h 178"/>
                  <a:gd name="T26" fmla="*/ 74 w 311"/>
                  <a:gd name="T27" fmla="*/ 18 h 178"/>
                  <a:gd name="T28" fmla="*/ 127 w 311"/>
                  <a:gd name="T29" fmla="*/ 30 h 178"/>
                  <a:gd name="T30" fmla="*/ 137 w 311"/>
                  <a:gd name="T31" fmla="*/ 39 h 178"/>
                  <a:gd name="T32" fmla="*/ 168 w 311"/>
                  <a:gd name="T33" fmla="*/ 23 h 178"/>
                  <a:gd name="T34" fmla="*/ 206 w 311"/>
                  <a:gd name="T35" fmla="*/ 26 h 178"/>
                  <a:gd name="T36" fmla="*/ 242 w 311"/>
                  <a:gd name="T37" fmla="*/ 0 h 178"/>
                  <a:gd name="T38" fmla="*/ 197 w 311"/>
                  <a:gd name="T39" fmla="*/ 17 h 178"/>
                  <a:gd name="T40" fmla="*/ 169 w 311"/>
                  <a:gd name="T41" fmla="*/ 10 h 178"/>
                  <a:gd name="T42" fmla="*/ 136 w 311"/>
                  <a:gd name="T43" fmla="*/ 21 h 178"/>
                  <a:gd name="T44" fmla="*/ 135 w 311"/>
                  <a:gd name="T45" fmla="*/ 20 h 178"/>
                  <a:gd name="T46" fmla="*/ 94 w 311"/>
                  <a:gd name="T47" fmla="*/ 5 h 178"/>
                  <a:gd name="T48" fmla="*/ 92 w 311"/>
                  <a:gd name="T49" fmla="*/ 5 h 178"/>
                  <a:gd name="T50" fmla="*/ 73 w 311"/>
                  <a:gd name="T51" fmla="*/ 5 h 178"/>
                  <a:gd name="T52" fmla="*/ 71 w 311"/>
                  <a:gd name="T53" fmla="*/ 6 h 178"/>
                  <a:gd name="T54" fmla="*/ 32 w 311"/>
                  <a:gd name="T55" fmla="*/ 25 h 178"/>
                  <a:gd name="T56" fmla="*/ 25 w 311"/>
                  <a:gd name="T57" fmla="*/ 32 h 178"/>
                  <a:gd name="T58" fmla="*/ 18 w 311"/>
                  <a:gd name="T59" fmla="*/ 40 h 178"/>
                  <a:gd name="T60" fmla="*/ 16 w 311"/>
                  <a:gd name="T61" fmla="*/ 43 h 178"/>
                  <a:gd name="T62" fmla="*/ 4 w 311"/>
                  <a:gd name="T63" fmla="*/ 74 h 178"/>
                  <a:gd name="T64" fmla="*/ 10 w 311"/>
                  <a:gd name="T65" fmla="*/ 125 h 178"/>
                  <a:gd name="T66" fmla="*/ 11 w 311"/>
                  <a:gd name="T67" fmla="*/ 125 h 178"/>
                  <a:gd name="T68" fmla="*/ 38 w 311"/>
                  <a:gd name="T69" fmla="*/ 158 h 178"/>
                  <a:gd name="T70" fmla="*/ 55 w 311"/>
                  <a:gd name="T71" fmla="*/ 166 h 178"/>
                  <a:gd name="T72" fmla="*/ 56 w 311"/>
                  <a:gd name="T73" fmla="*/ 167 h 178"/>
                  <a:gd name="T74" fmla="*/ 85 w 311"/>
                  <a:gd name="T75" fmla="*/ 172 h 178"/>
                  <a:gd name="T76" fmla="*/ 101 w 311"/>
                  <a:gd name="T77" fmla="*/ 171 h 178"/>
                  <a:gd name="T78" fmla="*/ 128 w 311"/>
                  <a:gd name="T79" fmla="*/ 160 h 178"/>
                  <a:gd name="T80" fmla="*/ 145 w 311"/>
                  <a:gd name="T81" fmla="*/ 165 h 178"/>
                  <a:gd name="T82" fmla="*/ 208 w 311"/>
                  <a:gd name="T83" fmla="*/ 173 h 178"/>
                  <a:gd name="T84" fmla="*/ 286 w 311"/>
                  <a:gd name="T85" fmla="*/ 123 h 178"/>
                  <a:gd name="T86" fmla="*/ 306 w 311"/>
                  <a:gd name="T87" fmla="*/ 93 h 178"/>
                  <a:gd name="T88" fmla="*/ 307 w 311"/>
                  <a:gd name="T89" fmla="*/ 91 h 178"/>
                  <a:gd name="T90" fmla="*/ 310 w 311"/>
                  <a:gd name="T91" fmla="*/ 77 h 178"/>
                  <a:gd name="T92" fmla="*/ 310 w 311"/>
                  <a:gd name="T93" fmla="*/ 75 h 178"/>
                  <a:gd name="T94" fmla="*/ 304 w 311"/>
                  <a:gd name="T95" fmla="*/ 39 h 178"/>
                  <a:gd name="T96" fmla="*/ 303 w 311"/>
                  <a:gd name="T97" fmla="*/ 38 h 178"/>
                  <a:gd name="T98" fmla="*/ 295 w 311"/>
                  <a:gd name="T99" fmla="*/ 26 h 178"/>
                  <a:gd name="T100" fmla="*/ 294 w 311"/>
                  <a:gd name="T101" fmla="*/ 25 h 178"/>
                  <a:gd name="T102" fmla="*/ 242 w 311"/>
                  <a:gd name="T103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1" h="178">
                    <a:moveTo>
                      <a:pt x="242" y="13"/>
                    </a:moveTo>
                    <a:cubicBezTo>
                      <a:pt x="243" y="13"/>
                      <a:pt x="245" y="13"/>
                      <a:pt x="246" y="13"/>
                    </a:cubicBezTo>
                    <a:cubicBezTo>
                      <a:pt x="261" y="15"/>
                      <a:pt x="275" y="22"/>
                      <a:pt x="284" y="33"/>
                    </a:cubicBezTo>
                    <a:cubicBezTo>
                      <a:pt x="287" y="37"/>
                      <a:pt x="289" y="41"/>
                      <a:pt x="292" y="45"/>
                    </a:cubicBezTo>
                    <a:cubicBezTo>
                      <a:pt x="296" y="54"/>
                      <a:pt x="298" y="64"/>
                      <a:pt x="297" y="74"/>
                    </a:cubicBezTo>
                    <a:cubicBezTo>
                      <a:pt x="297" y="74"/>
                      <a:pt x="297" y="75"/>
                      <a:pt x="297" y="75"/>
                    </a:cubicBezTo>
                    <a:cubicBezTo>
                      <a:pt x="296" y="80"/>
                      <a:pt x="295" y="85"/>
                      <a:pt x="294" y="90"/>
                    </a:cubicBezTo>
                    <a:cubicBezTo>
                      <a:pt x="290" y="99"/>
                      <a:pt x="285" y="107"/>
                      <a:pt x="277" y="113"/>
                    </a:cubicBezTo>
                    <a:cubicBezTo>
                      <a:pt x="267" y="121"/>
                      <a:pt x="255" y="126"/>
                      <a:pt x="242" y="126"/>
                    </a:cubicBezTo>
                    <a:cubicBezTo>
                      <a:pt x="240" y="126"/>
                      <a:pt x="239" y="126"/>
                      <a:pt x="237" y="126"/>
                    </a:cubicBezTo>
                    <a:cubicBezTo>
                      <a:pt x="236" y="126"/>
                      <a:pt x="235" y="126"/>
                      <a:pt x="234" y="125"/>
                    </a:cubicBezTo>
                    <a:cubicBezTo>
                      <a:pt x="230" y="141"/>
                      <a:pt x="219" y="154"/>
                      <a:pt x="203" y="161"/>
                    </a:cubicBezTo>
                    <a:cubicBezTo>
                      <a:pt x="196" y="164"/>
                      <a:pt x="189" y="165"/>
                      <a:pt x="182" y="165"/>
                    </a:cubicBezTo>
                    <a:cubicBezTo>
                      <a:pt x="171" y="165"/>
                      <a:pt x="160" y="161"/>
                      <a:pt x="152" y="154"/>
                    </a:cubicBezTo>
                    <a:cubicBezTo>
                      <a:pt x="145" y="150"/>
                      <a:pt x="139" y="145"/>
                      <a:pt x="134" y="140"/>
                    </a:cubicBezTo>
                    <a:cubicBezTo>
                      <a:pt x="133" y="141"/>
                      <a:pt x="133" y="141"/>
                      <a:pt x="132" y="142"/>
                    </a:cubicBezTo>
                    <a:cubicBezTo>
                      <a:pt x="129" y="145"/>
                      <a:pt x="125" y="147"/>
                      <a:pt x="121" y="149"/>
                    </a:cubicBezTo>
                    <a:cubicBezTo>
                      <a:pt x="114" y="154"/>
                      <a:pt x="109" y="155"/>
                      <a:pt x="98" y="158"/>
                    </a:cubicBezTo>
                    <a:cubicBezTo>
                      <a:pt x="94" y="159"/>
                      <a:pt x="89" y="159"/>
                      <a:pt x="85" y="159"/>
                    </a:cubicBezTo>
                    <a:cubicBezTo>
                      <a:pt x="77" y="159"/>
                      <a:pt x="69" y="158"/>
                      <a:pt x="61" y="155"/>
                    </a:cubicBezTo>
                    <a:cubicBezTo>
                      <a:pt x="56" y="152"/>
                      <a:pt x="50" y="149"/>
                      <a:pt x="45" y="147"/>
                    </a:cubicBezTo>
                    <a:cubicBezTo>
                      <a:pt x="35" y="140"/>
                      <a:pt x="28" y="131"/>
                      <a:pt x="22" y="120"/>
                    </a:cubicBezTo>
                    <a:cubicBezTo>
                      <a:pt x="18" y="109"/>
                      <a:pt x="13" y="95"/>
                      <a:pt x="16" y="83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5" y="84"/>
                      <a:pt x="18" y="69"/>
                      <a:pt x="20" y="64"/>
                    </a:cubicBezTo>
                    <a:cubicBezTo>
                      <a:pt x="22" y="58"/>
                      <a:pt x="26" y="53"/>
                      <a:pt x="29" y="47"/>
                    </a:cubicBezTo>
                    <a:cubicBezTo>
                      <a:pt x="33" y="43"/>
                      <a:pt x="37" y="38"/>
                      <a:pt x="41" y="34"/>
                    </a:cubicBezTo>
                    <a:cubicBezTo>
                      <a:pt x="50" y="26"/>
                      <a:pt x="61" y="21"/>
                      <a:pt x="74" y="18"/>
                    </a:cubicBezTo>
                    <a:cubicBezTo>
                      <a:pt x="80" y="18"/>
                      <a:pt x="86" y="18"/>
                      <a:pt x="92" y="17"/>
                    </a:cubicBezTo>
                    <a:cubicBezTo>
                      <a:pt x="105" y="18"/>
                      <a:pt x="117" y="23"/>
                      <a:pt x="127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30" y="33"/>
                      <a:pt x="134" y="36"/>
                      <a:pt x="137" y="39"/>
                    </a:cubicBezTo>
                    <a:cubicBezTo>
                      <a:pt x="143" y="29"/>
                      <a:pt x="154" y="23"/>
                      <a:pt x="165" y="23"/>
                    </a:cubicBezTo>
                    <a:cubicBezTo>
                      <a:pt x="166" y="23"/>
                      <a:pt x="167" y="23"/>
                      <a:pt x="168" y="23"/>
                    </a:cubicBezTo>
                    <a:cubicBezTo>
                      <a:pt x="179" y="24"/>
                      <a:pt x="189" y="31"/>
                      <a:pt x="194" y="40"/>
                    </a:cubicBezTo>
                    <a:cubicBezTo>
                      <a:pt x="197" y="35"/>
                      <a:pt x="201" y="30"/>
                      <a:pt x="206" y="26"/>
                    </a:cubicBezTo>
                    <a:cubicBezTo>
                      <a:pt x="216" y="18"/>
                      <a:pt x="229" y="13"/>
                      <a:pt x="242" y="13"/>
                    </a:cubicBezTo>
                    <a:moveTo>
                      <a:pt x="242" y="0"/>
                    </a:moveTo>
                    <a:cubicBezTo>
                      <a:pt x="242" y="0"/>
                      <a:pt x="242" y="0"/>
                      <a:pt x="242" y="0"/>
                    </a:cubicBezTo>
                    <a:cubicBezTo>
                      <a:pt x="226" y="0"/>
                      <a:pt x="210" y="6"/>
                      <a:pt x="197" y="17"/>
                    </a:cubicBezTo>
                    <a:cubicBezTo>
                      <a:pt x="196" y="18"/>
                      <a:pt x="195" y="19"/>
                      <a:pt x="194" y="20"/>
                    </a:cubicBezTo>
                    <a:cubicBezTo>
                      <a:pt x="187" y="14"/>
                      <a:pt x="178" y="11"/>
                      <a:pt x="169" y="10"/>
                    </a:cubicBezTo>
                    <a:cubicBezTo>
                      <a:pt x="168" y="10"/>
                      <a:pt x="167" y="10"/>
                      <a:pt x="165" y="10"/>
                    </a:cubicBezTo>
                    <a:cubicBezTo>
                      <a:pt x="155" y="10"/>
                      <a:pt x="144" y="14"/>
                      <a:pt x="136" y="21"/>
                    </a:cubicBezTo>
                    <a:cubicBezTo>
                      <a:pt x="135" y="20"/>
                      <a:pt x="135" y="20"/>
                      <a:pt x="135" y="20"/>
                    </a:cubicBezTo>
                    <a:cubicBezTo>
                      <a:pt x="135" y="20"/>
                      <a:pt x="135" y="20"/>
                      <a:pt x="135" y="20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22" y="11"/>
                      <a:pt x="108" y="6"/>
                      <a:pt x="94" y="5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57" y="8"/>
                      <a:pt x="44" y="15"/>
                      <a:pt x="33" y="24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42"/>
                      <a:pt x="17" y="43"/>
                      <a:pt x="16" y="43"/>
                    </a:cubicBezTo>
                    <a:cubicBezTo>
                      <a:pt x="13" y="48"/>
                      <a:pt x="10" y="54"/>
                      <a:pt x="8" y="60"/>
                    </a:cubicBezTo>
                    <a:cubicBezTo>
                      <a:pt x="7" y="61"/>
                      <a:pt x="6" y="64"/>
                      <a:pt x="4" y="74"/>
                    </a:cubicBezTo>
                    <a:cubicBezTo>
                      <a:pt x="4" y="77"/>
                      <a:pt x="3" y="79"/>
                      <a:pt x="3" y="81"/>
                    </a:cubicBezTo>
                    <a:cubicBezTo>
                      <a:pt x="0" y="97"/>
                      <a:pt x="5" y="112"/>
                      <a:pt x="10" y="125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7" y="138"/>
                      <a:pt x="26" y="149"/>
                      <a:pt x="38" y="157"/>
                    </a:cubicBezTo>
                    <a:cubicBezTo>
                      <a:pt x="38" y="158"/>
                      <a:pt x="38" y="158"/>
                      <a:pt x="38" y="15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55" y="166"/>
                      <a:pt x="55" y="166"/>
                      <a:pt x="55" y="166"/>
                    </a:cubicBezTo>
                    <a:cubicBezTo>
                      <a:pt x="55" y="166"/>
                      <a:pt x="55" y="166"/>
                      <a:pt x="55" y="166"/>
                    </a:cubicBezTo>
                    <a:cubicBezTo>
                      <a:pt x="56" y="167"/>
                      <a:pt x="56" y="167"/>
                      <a:pt x="56" y="167"/>
                    </a:cubicBezTo>
                    <a:cubicBezTo>
                      <a:pt x="57" y="167"/>
                      <a:pt x="57" y="167"/>
                      <a:pt x="57" y="167"/>
                    </a:cubicBezTo>
                    <a:cubicBezTo>
                      <a:pt x="66" y="171"/>
                      <a:pt x="75" y="172"/>
                      <a:pt x="85" y="172"/>
                    </a:cubicBezTo>
                    <a:cubicBezTo>
                      <a:pt x="90" y="172"/>
                      <a:pt x="95" y="172"/>
                      <a:pt x="100" y="171"/>
                    </a:cubicBezTo>
                    <a:cubicBezTo>
                      <a:pt x="101" y="171"/>
                      <a:pt x="101" y="171"/>
                      <a:pt x="101" y="171"/>
                    </a:cubicBezTo>
                    <a:cubicBezTo>
                      <a:pt x="101" y="171"/>
                      <a:pt x="101" y="171"/>
                      <a:pt x="101" y="171"/>
                    </a:cubicBezTo>
                    <a:cubicBezTo>
                      <a:pt x="112" y="168"/>
                      <a:pt x="119" y="166"/>
                      <a:pt x="128" y="160"/>
                    </a:cubicBezTo>
                    <a:cubicBezTo>
                      <a:pt x="130" y="159"/>
                      <a:pt x="131" y="158"/>
                      <a:pt x="133" y="157"/>
                    </a:cubicBezTo>
                    <a:cubicBezTo>
                      <a:pt x="137" y="160"/>
                      <a:pt x="141" y="162"/>
                      <a:pt x="145" y="165"/>
                    </a:cubicBezTo>
                    <a:cubicBezTo>
                      <a:pt x="155" y="173"/>
                      <a:pt x="168" y="178"/>
                      <a:pt x="182" y="178"/>
                    </a:cubicBezTo>
                    <a:cubicBezTo>
                      <a:pt x="191" y="178"/>
                      <a:pt x="200" y="176"/>
                      <a:pt x="208" y="173"/>
                    </a:cubicBezTo>
                    <a:cubicBezTo>
                      <a:pt x="224" y="166"/>
                      <a:pt x="236" y="154"/>
                      <a:pt x="243" y="139"/>
                    </a:cubicBezTo>
                    <a:cubicBezTo>
                      <a:pt x="259" y="139"/>
                      <a:pt x="274" y="133"/>
                      <a:pt x="286" y="123"/>
                    </a:cubicBezTo>
                    <a:cubicBezTo>
                      <a:pt x="295" y="115"/>
                      <a:pt x="302" y="105"/>
                      <a:pt x="306" y="94"/>
                    </a:cubicBezTo>
                    <a:cubicBezTo>
                      <a:pt x="306" y="93"/>
                      <a:pt x="306" y="93"/>
                      <a:pt x="306" y="93"/>
                    </a:cubicBezTo>
                    <a:cubicBezTo>
                      <a:pt x="306" y="92"/>
                      <a:pt x="306" y="92"/>
                      <a:pt x="306" y="92"/>
                    </a:cubicBezTo>
                    <a:cubicBezTo>
                      <a:pt x="307" y="91"/>
                      <a:pt x="307" y="91"/>
                      <a:pt x="307" y="91"/>
                    </a:cubicBezTo>
                    <a:cubicBezTo>
                      <a:pt x="308" y="87"/>
                      <a:pt x="309" y="82"/>
                      <a:pt x="309" y="78"/>
                    </a:cubicBezTo>
                    <a:cubicBezTo>
                      <a:pt x="310" y="77"/>
                      <a:pt x="310" y="77"/>
                      <a:pt x="310" y="77"/>
                    </a:cubicBezTo>
                    <a:cubicBezTo>
                      <a:pt x="310" y="76"/>
                      <a:pt x="310" y="76"/>
                      <a:pt x="310" y="76"/>
                    </a:cubicBezTo>
                    <a:cubicBezTo>
                      <a:pt x="310" y="75"/>
                      <a:pt x="310" y="75"/>
                      <a:pt x="310" y="75"/>
                    </a:cubicBezTo>
                    <a:cubicBezTo>
                      <a:pt x="310" y="75"/>
                      <a:pt x="310" y="75"/>
                      <a:pt x="310" y="75"/>
                    </a:cubicBezTo>
                    <a:cubicBezTo>
                      <a:pt x="311" y="62"/>
                      <a:pt x="309" y="50"/>
                      <a:pt x="304" y="39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3" y="38"/>
                      <a:pt x="303" y="38"/>
                      <a:pt x="303" y="38"/>
                    </a:cubicBezTo>
                    <a:cubicBezTo>
                      <a:pt x="302" y="36"/>
                      <a:pt x="302" y="36"/>
                      <a:pt x="302" y="36"/>
                    </a:cubicBezTo>
                    <a:cubicBezTo>
                      <a:pt x="299" y="33"/>
                      <a:pt x="297" y="29"/>
                      <a:pt x="295" y="26"/>
                    </a:cubicBezTo>
                    <a:cubicBezTo>
                      <a:pt x="295" y="25"/>
                      <a:pt x="295" y="25"/>
                      <a:pt x="295" y="25"/>
                    </a:cubicBezTo>
                    <a:cubicBezTo>
                      <a:pt x="294" y="25"/>
                      <a:pt x="294" y="25"/>
                      <a:pt x="294" y="25"/>
                    </a:cubicBezTo>
                    <a:cubicBezTo>
                      <a:pt x="282" y="11"/>
                      <a:pt x="265" y="2"/>
                      <a:pt x="247" y="1"/>
                    </a:cubicBezTo>
                    <a:cubicBezTo>
                      <a:pt x="246" y="0"/>
                      <a:pt x="244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îŝľiḑè"/>
              <p:cNvSpPr/>
              <p:nvPr/>
            </p:nvSpPr>
            <p:spPr bwMode="auto">
              <a:xfrm>
                <a:off x="6022901" y="3857909"/>
                <a:ext cx="725190" cy="568807"/>
              </a:xfrm>
              <a:custGeom>
                <a:avLst/>
                <a:gdLst>
                  <a:gd name="T0" fmla="*/ 198 w 277"/>
                  <a:gd name="T1" fmla="*/ 218 h 218"/>
                  <a:gd name="T2" fmla="*/ 164 w 277"/>
                  <a:gd name="T3" fmla="*/ 210 h 218"/>
                  <a:gd name="T4" fmla="*/ 164 w 277"/>
                  <a:gd name="T5" fmla="*/ 210 h 218"/>
                  <a:gd name="T6" fmla="*/ 147 w 277"/>
                  <a:gd name="T7" fmla="*/ 199 h 218"/>
                  <a:gd name="T8" fmla="*/ 147 w 277"/>
                  <a:gd name="T9" fmla="*/ 198 h 218"/>
                  <a:gd name="T10" fmla="*/ 125 w 277"/>
                  <a:gd name="T11" fmla="*/ 165 h 218"/>
                  <a:gd name="T12" fmla="*/ 124 w 277"/>
                  <a:gd name="T13" fmla="*/ 164 h 218"/>
                  <a:gd name="T14" fmla="*/ 124 w 277"/>
                  <a:gd name="T15" fmla="*/ 163 h 218"/>
                  <a:gd name="T16" fmla="*/ 123 w 277"/>
                  <a:gd name="T17" fmla="*/ 158 h 218"/>
                  <a:gd name="T18" fmla="*/ 116 w 277"/>
                  <a:gd name="T19" fmla="*/ 159 h 218"/>
                  <a:gd name="T20" fmla="*/ 90 w 277"/>
                  <a:gd name="T21" fmla="*/ 149 h 218"/>
                  <a:gd name="T22" fmla="*/ 77 w 277"/>
                  <a:gd name="T23" fmla="*/ 124 h 218"/>
                  <a:gd name="T24" fmla="*/ 66 w 277"/>
                  <a:gd name="T25" fmla="*/ 125 h 218"/>
                  <a:gd name="T26" fmla="*/ 62 w 277"/>
                  <a:gd name="T27" fmla="*/ 125 h 218"/>
                  <a:gd name="T28" fmla="*/ 21 w 277"/>
                  <a:gd name="T29" fmla="*/ 110 h 218"/>
                  <a:gd name="T30" fmla="*/ 0 w 277"/>
                  <a:gd name="T31" fmla="*/ 67 h 218"/>
                  <a:gd name="T32" fmla="*/ 0 w 277"/>
                  <a:gd name="T33" fmla="*/ 67 h 218"/>
                  <a:gd name="T34" fmla="*/ 1 w 277"/>
                  <a:gd name="T35" fmla="*/ 52 h 218"/>
                  <a:gd name="T36" fmla="*/ 1 w 277"/>
                  <a:gd name="T37" fmla="*/ 51 h 218"/>
                  <a:gd name="T38" fmla="*/ 15 w 277"/>
                  <a:gd name="T39" fmla="*/ 22 h 218"/>
                  <a:gd name="T40" fmla="*/ 16 w 277"/>
                  <a:gd name="T41" fmla="*/ 22 h 218"/>
                  <a:gd name="T42" fmla="*/ 17 w 277"/>
                  <a:gd name="T43" fmla="*/ 21 h 218"/>
                  <a:gd name="T44" fmla="*/ 29 w 277"/>
                  <a:gd name="T45" fmla="*/ 10 h 218"/>
                  <a:gd name="T46" fmla="*/ 29 w 277"/>
                  <a:gd name="T47" fmla="*/ 10 h 218"/>
                  <a:gd name="T48" fmla="*/ 59 w 277"/>
                  <a:gd name="T49" fmla="*/ 0 h 218"/>
                  <a:gd name="T50" fmla="*/ 63 w 277"/>
                  <a:gd name="T51" fmla="*/ 0 h 218"/>
                  <a:gd name="T52" fmla="*/ 102 w 277"/>
                  <a:gd name="T53" fmla="*/ 14 h 218"/>
                  <a:gd name="T54" fmla="*/ 135 w 277"/>
                  <a:gd name="T55" fmla="*/ 4 h 218"/>
                  <a:gd name="T56" fmla="*/ 149 w 277"/>
                  <a:gd name="T57" fmla="*/ 6 h 218"/>
                  <a:gd name="T58" fmla="*/ 191 w 277"/>
                  <a:gd name="T59" fmla="*/ 46 h 218"/>
                  <a:gd name="T60" fmla="*/ 196 w 277"/>
                  <a:gd name="T61" fmla="*/ 63 h 218"/>
                  <a:gd name="T62" fmla="*/ 198 w 277"/>
                  <a:gd name="T63" fmla="*/ 63 h 218"/>
                  <a:gd name="T64" fmla="*/ 208 w 277"/>
                  <a:gd name="T65" fmla="*/ 64 h 218"/>
                  <a:gd name="T66" fmla="*/ 233 w 277"/>
                  <a:gd name="T67" fmla="*/ 71 h 218"/>
                  <a:gd name="T68" fmla="*/ 234 w 277"/>
                  <a:gd name="T69" fmla="*/ 71 h 218"/>
                  <a:gd name="T70" fmla="*/ 264 w 277"/>
                  <a:gd name="T71" fmla="*/ 98 h 218"/>
                  <a:gd name="T72" fmla="*/ 264 w 277"/>
                  <a:gd name="T73" fmla="*/ 98 h 218"/>
                  <a:gd name="T74" fmla="*/ 272 w 277"/>
                  <a:gd name="T75" fmla="*/ 116 h 218"/>
                  <a:gd name="T76" fmla="*/ 272 w 277"/>
                  <a:gd name="T77" fmla="*/ 116 h 218"/>
                  <a:gd name="T78" fmla="*/ 275 w 277"/>
                  <a:gd name="T79" fmla="*/ 154 h 218"/>
                  <a:gd name="T80" fmla="*/ 275 w 277"/>
                  <a:gd name="T81" fmla="*/ 155 h 218"/>
                  <a:gd name="T82" fmla="*/ 257 w 277"/>
                  <a:gd name="T83" fmla="*/ 191 h 218"/>
                  <a:gd name="T84" fmla="*/ 251 w 277"/>
                  <a:gd name="T85" fmla="*/ 196 h 218"/>
                  <a:gd name="T86" fmla="*/ 241 w 277"/>
                  <a:gd name="T87" fmla="*/ 204 h 218"/>
                  <a:gd name="T88" fmla="*/ 226 w 277"/>
                  <a:gd name="T89" fmla="*/ 212 h 218"/>
                  <a:gd name="T90" fmla="*/ 222 w 277"/>
                  <a:gd name="T91" fmla="*/ 214 h 218"/>
                  <a:gd name="T92" fmla="*/ 203 w 277"/>
                  <a:gd name="T93" fmla="*/ 217 h 218"/>
                  <a:gd name="T94" fmla="*/ 203 w 277"/>
                  <a:gd name="T95" fmla="*/ 217 h 218"/>
                  <a:gd name="T96" fmla="*/ 198 w 277"/>
                  <a:gd name="T97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7" h="218">
                    <a:moveTo>
                      <a:pt x="198" y="218"/>
                    </a:moveTo>
                    <a:cubicBezTo>
                      <a:pt x="186" y="218"/>
                      <a:pt x="175" y="215"/>
                      <a:pt x="164" y="210"/>
                    </a:cubicBezTo>
                    <a:cubicBezTo>
                      <a:pt x="164" y="210"/>
                      <a:pt x="164" y="210"/>
                      <a:pt x="164" y="210"/>
                    </a:cubicBezTo>
                    <a:cubicBezTo>
                      <a:pt x="147" y="199"/>
                      <a:pt x="147" y="199"/>
                      <a:pt x="147" y="199"/>
                    </a:cubicBezTo>
                    <a:cubicBezTo>
                      <a:pt x="147" y="198"/>
                      <a:pt x="147" y="198"/>
                      <a:pt x="147" y="198"/>
                    </a:cubicBezTo>
                    <a:cubicBezTo>
                      <a:pt x="137" y="189"/>
                      <a:pt x="129" y="178"/>
                      <a:pt x="125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3"/>
                    </a:cubicBezTo>
                    <a:cubicBezTo>
                      <a:pt x="123" y="158"/>
                      <a:pt x="123" y="158"/>
                      <a:pt x="123" y="158"/>
                    </a:cubicBezTo>
                    <a:cubicBezTo>
                      <a:pt x="121" y="158"/>
                      <a:pt x="118" y="159"/>
                      <a:pt x="116" y="159"/>
                    </a:cubicBezTo>
                    <a:cubicBezTo>
                      <a:pt x="106" y="159"/>
                      <a:pt x="97" y="155"/>
                      <a:pt x="90" y="149"/>
                    </a:cubicBezTo>
                    <a:cubicBezTo>
                      <a:pt x="82" y="142"/>
                      <a:pt x="78" y="133"/>
                      <a:pt x="77" y="124"/>
                    </a:cubicBezTo>
                    <a:cubicBezTo>
                      <a:pt x="73" y="124"/>
                      <a:pt x="70" y="125"/>
                      <a:pt x="66" y="125"/>
                    </a:cubicBezTo>
                    <a:cubicBezTo>
                      <a:pt x="65" y="125"/>
                      <a:pt x="63" y="125"/>
                      <a:pt x="62" y="125"/>
                    </a:cubicBezTo>
                    <a:cubicBezTo>
                      <a:pt x="47" y="125"/>
                      <a:pt x="32" y="120"/>
                      <a:pt x="21" y="110"/>
                    </a:cubicBezTo>
                    <a:cubicBezTo>
                      <a:pt x="9" y="99"/>
                      <a:pt x="1" y="83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3" y="40"/>
                      <a:pt x="8" y="31"/>
                      <a:pt x="15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8" y="4"/>
                      <a:pt x="48" y="1"/>
                      <a:pt x="59" y="0"/>
                    </a:cubicBezTo>
                    <a:cubicBezTo>
                      <a:pt x="60" y="0"/>
                      <a:pt x="62" y="0"/>
                      <a:pt x="63" y="0"/>
                    </a:cubicBezTo>
                    <a:cubicBezTo>
                      <a:pt x="77" y="0"/>
                      <a:pt x="91" y="5"/>
                      <a:pt x="102" y="14"/>
                    </a:cubicBezTo>
                    <a:cubicBezTo>
                      <a:pt x="112" y="8"/>
                      <a:pt x="123" y="4"/>
                      <a:pt x="135" y="4"/>
                    </a:cubicBezTo>
                    <a:cubicBezTo>
                      <a:pt x="140" y="4"/>
                      <a:pt x="144" y="5"/>
                      <a:pt x="149" y="6"/>
                    </a:cubicBezTo>
                    <a:cubicBezTo>
                      <a:pt x="170" y="11"/>
                      <a:pt x="186" y="27"/>
                      <a:pt x="191" y="46"/>
                    </a:cubicBezTo>
                    <a:cubicBezTo>
                      <a:pt x="193" y="52"/>
                      <a:pt x="195" y="58"/>
                      <a:pt x="196" y="63"/>
                    </a:cubicBezTo>
                    <a:cubicBezTo>
                      <a:pt x="197" y="63"/>
                      <a:pt x="197" y="63"/>
                      <a:pt x="198" y="63"/>
                    </a:cubicBezTo>
                    <a:cubicBezTo>
                      <a:pt x="201" y="63"/>
                      <a:pt x="204" y="64"/>
                      <a:pt x="208" y="64"/>
                    </a:cubicBezTo>
                    <a:cubicBezTo>
                      <a:pt x="216" y="65"/>
                      <a:pt x="223" y="67"/>
                      <a:pt x="233" y="71"/>
                    </a:cubicBezTo>
                    <a:cubicBezTo>
                      <a:pt x="234" y="71"/>
                      <a:pt x="234" y="71"/>
                      <a:pt x="234" y="71"/>
                    </a:cubicBezTo>
                    <a:cubicBezTo>
                      <a:pt x="246" y="78"/>
                      <a:pt x="256" y="87"/>
                      <a:pt x="264" y="98"/>
                    </a:cubicBezTo>
                    <a:cubicBezTo>
                      <a:pt x="264" y="98"/>
                      <a:pt x="264" y="98"/>
                      <a:pt x="264" y="98"/>
                    </a:cubicBez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7" y="128"/>
                      <a:pt x="277" y="141"/>
                      <a:pt x="275" y="154"/>
                    </a:cubicBezTo>
                    <a:cubicBezTo>
                      <a:pt x="275" y="155"/>
                      <a:pt x="275" y="155"/>
                      <a:pt x="275" y="155"/>
                    </a:cubicBezTo>
                    <a:cubicBezTo>
                      <a:pt x="272" y="167"/>
                      <a:pt x="267" y="182"/>
                      <a:pt x="257" y="191"/>
                    </a:cubicBezTo>
                    <a:cubicBezTo>
                      <a:pt x="255" y="192"/>
                      <a:pt x="254" y="194"/>
                      <a:pt x="251" y="196"/>
                    </a:cubicBezTo>
                    <a:cubicBezTo>
                      <a:pt x="247" y="200"/>
                      <a:pt x="243" y="203"/>
                      <a:pt x="241" y="204"/>
                    </a:cubicBezTo>
                    <a:cubicBezTo>
                      <a:pt x="236" y="208"/>
                      <a:pt x="231" y="210"/>
                      <a:pt x="226" y="212"/>
                    </a:cubicBezTo>
                    <a:cubicBezTo>
                      <a:pt x="222" y="214"/>
                      <a:pt x="222" y="214"/>
                      <a:pt x="222" y="214"/>
                    </a:cubicBezTo>
                    <a:cubicBezTo>
                      <a:pt x="203" y="217"/>
                      <a:pt x="203" y="217"/>
                      <a:pt x="203" y="217"/>
                    </a:cubicBezTo>
                    <a:cubicBezTo>
                      <a:pt x="203" y="217"/>
                      <a:pt x="203" y="217"/>
                      <a:pt x="203" y="217"/>
                    </a:cubicBezTo>
                    <a:cubicBezTo>
                      <a:pt x="201" y="217"/>
                      <a:pt x="199" y="218"/>
                      <a:pt x="198" y="218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ï$lïḋe"/>
              <p:cNvSpPr/>
              <p:nvPr/>
            </p:nvSpPr>
            <p:spPr bwMode="auto">
              <a:xfrm>
                <a:off x="6007569" y="3841045"/>
                <a:ext cx="758920" cy="601003"/>
              </a:xfrm>
              <a:custGeom>
                <a:avLst/>
                <a:gdLst>
                  <a:gd name="T0" fmla="*/ 106 w 290"/>
                  <a:gd name="T1" fmla="*/ 26 h 230"/>
                  <a:gd name="T2" fmla="*/ 141 w 290"/>
                  <a:gd name="T3" fmla="*/ 17 h 230"/>
                  <a:gd name="T4" fmla="*/ 191 w 290"/>
                  <a:gd name="T5" fmla="*/ 54 h 230"/>
                  <a:gd name="T6" fmla="*/ 199 w 290"/>
                  <a:gd name="T7" fmla="*/ 76 h 230"/>
                  <a:gd name="T8" fmla="*/ 213 w 290"/>
                  <a:gd name="T9" fmla="*/ 77 h 230"/>
                  <a:gd name="T10" fmla="*/ 264 w 290"/>
                  <a:gd name="T11" fmla="*/ 108 h 230"/>
                  <a:gd name="T12" fmla="*/ 275 w 290"/>
                  <a:gd name="T13" fmla="*/ 159 h 230"/>
                  <a:gd name="T14" fmla="*/ 259 w 290"/>
                  <a:gd name="T15" fmla="*/ 192 h 230"/>
                  <a:gd name="T16" fmla="*/ 226 w 290"/>
                  <a:gd name="T17" fmla="*/ 214 h 230"/>
                  <a:gd name="T18" fmla="*/ 204 w 290"/>
                  <a:gd name="T19" fmla="*/ 217 h 230"/>
                  <a:gd name="T20" fmla="*/ 157 w 290"/>
                  <a:gd name="T21" fmla="*/ 200 h 230"/>
                  <a:gd name="T22" fmla="*/ 137 w 290"/>
                  <a:gd name="T23" fmla="*/ 169 h 230"/>
                  <a:gd name="T24" fmla="*/ 122 w 290"/>
                  <a:gd name="T25" fmla="*/ 158 h 230"/>
                  <a:gd name="T26" fmla="*/ 89 w 290"/>
                  <a:gd name="T27" fmla="*/ 121 h 230"/>
                  <a:gd name="T28" fmla="*/ 68 w 290"/>
                  <a:gd name="T29" fmla="*/ 125 h 230"/>
                  <a:gd name="T30" fmla="*/ 13 w 290"/>
                  <a:gd name="T31" fmla="*/ 73 h 230"/>
                  <a:gd name="T32" fmla="*/ 26 w 290"/>
                  <a:gd name="T33" fmla="*/ 32 h 230"/>
                  <a:gd name="T34" fmla="*/ 39 w 290"/>
                  <a:gd name="T35" fmla="*/ 22 h 230"/>
                  <a:gd name="T36" fmla="*/ 69 w 290"/>
                  <a:gd name="T37" fmla="*/ 12 h 230"/>
                  <a:gd name="T38" fmla="*/ 65 w 290"/>
                  <a:gd name="T39" fmla="*/ 0 h 230"/>
                  <a:gd name="T40" fmla="*/ 31 w 290"/>
                  <a:gd name="T41" fmla="*/ 11 h 230"/>
                  <a:gd name="T42" fmla="*/ 23 w 290"/>
                  <a:gd name="T43" fmla="*/ 18 h 230"/>
                  <a:gd name="T44" fmla="*/ 19 w 290"/>
                  <a:gd name="T45" fmla="*/ 22 h 230"/>
                  <a:gd name="T46" fmla="*/ 18 w 290"/>
                  <a:gd name="T47" fmla="*/ 22 h 230"/>
                  <a:gd name="T48" fmla="*/ 17 w 290"/>
                  <a:gd name="T49" fmla="*/ 23 h 230"/>
                  <a:gd name="T50" fmla="*/ 1 w 290"/>
                  <a:gd name="T51" fmla="*/ 56 h 230"/>
                  <a:gd name="T52" fmla="*/ 1 w 290"/>
                  <a:gd name="T53" fmla="*/ 58 h 230"/>
                  <a:gd name="T54" fmla="*/ 0 w 290"/>
                  <a:gd name="T55" fmla="*/ 72 h 230"/>
                  <a:gd name="T56" fmla="*/ 0 w 290"/>
                  <a:gd name="T57" fmla="*/ 74 h 230"/>
                  <a:gd name="T58" fmla="*/ 68 w 290"/>
                  <a:gd name="T59" fmla="*/ 138 h 230"/>
                  <a:gd name="T60" fmla="*/ 78 w 290"/>
                  <a:gd name="T61" fmla="*/ 137 h 230"/>
                  <a:gd name="T62" fmla="*/ 122 w 290"/>
                  <a:gd name="T63" fmla="*/ 171 h 230"/>
                  <a:gd name="T64" fmla="*/ 124 w 290"/>
                  <a:gd name="T65" fmla="*/ 172 h 230"/>
                  <a:gd name="T66" fmla="*/ 149 w 290"/>
                  <a:gd name="T67" fmla="*/ 209 h 230"/>
                  <a:gd name="T68" fmla="*/ 150 w 290"/>
                  <a:gd name="T69" fmla="*/ 210 h 230"/>
                  <a:gd name="T70" fmla="*/ 166 w 290"/>
                  <a:gd name="T71" fmla="*/ 221 h 230"/>
                  <a:gd name="T72" fmla="*/ 167 w 290"/>
                  <a:gd name="T73" fmla="*/ 222 h 230"/>
                  <a:gd name="T74" fmla="*/ 209 w 290"/>
                  <a:gd name="T75" fmla="*/ 230 h 230"/>
                  <a:gd name="T76" fmla="*/ 211 w 290"/>
                  <a:gd name="T77" fmla="*/ 230 h 230"/>
                  <a:gd name="T78" fmla="*/ 229 w 290"/>
                  <a:gd name="T79" fmla="*/ 226 h 230"/>
                  <a:gd name="T80" fmla="*/ 231 w 290"/>
                  <a:gd name="T81" fmla="*/ 225 h 230"/>
                  <a:gd name="T82" fmla="*/ 250 w 290"/>
                  <a:gd name="T83" fmla="*/ 216 h 230"/>
                  <a:gd name="T84" fmla="*/ 267 w 290"/>
                  <a:gd name="T85" fmla="*/ 202 h 230"/>
                  <a:gd name="T86" fmla="*/ 287 w 290"/>
                  <a:gd name="T87" fmla="*/ 162 h 230"/>
                  <a:gd name="T88" fmla="*/ 287 w 290"/>
                  <a:gd name="T89" fmla="*/ 162 h 230"/>
                  <a:gd name="T90" fmla="*/ 284 w 290"/>
                  <a:gd name="T91" fmla="*/ 119 h 230"/>
                  <a:gd name="T92" fmla="*/ 282 w 290"/>
                  <a:gd name="T93" fmla="*/ 114 h 230"/>
                  <a:gd name="T94" fmla="*/ 276 w 290"/>
                  <a:gd name="T95" fmla="*/ 101 h 230"/>
                  <a:gd name="T96" fmla="*/ 242 w 290"/>
                  <a:gd name="T97" fmla="*/ 72 h 230"/>
                  <a:gd name="T98" fmla="*/ 241 w 290"/>
                  <a:gd name="T99" fmla="*/ 71 h 230"/>
                  <a:gd name="T100" fmla="*/ 208 w 290"/>
                  <a:gd name="T101" fmla="*/ 63 h 230"/>
                  <a:gd name="T102" fmla="*/ 157 w 290"/>
                  <a:gd name="T103" fmla="*/ 6 h 230"/>
                  <a:gd name="T104" fmla="*/ 109 w 290"/>
                  <a:gd name="T105" fmla="*/ 1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0" h="230">
                    <a:moveTo>
                      <a:pt x="69" y="12"/>
                    </a:moveTo>
                    <a:cubicBezTo>
                      <a:pt x="82" y="12"/>
                      <a:pt x="96" y="17"/>
                      <a:pt x="106" y="26"/>
                    </a:cubicBezTo>
                    <a:cubicBezTo>
                      <a:pt x="106" y="27"/>
                      <a:pt x="107" y="28"/>
                      <a:pt x="108" y="28"/>
                    </a:cubicBezTo>
                    <a:cubicBezTo>
                      <a:pt x="117" y="21"/>
                      <a:pt x="129" y="17"/>
                      <a:pt x="141" y="17"/>
                    </a:cubicBezTo>
                    <a:cubicBezTo>
                      <a:pt x="145" y="17"/>
                      <a:pt x="149" y="17"/>
                      <a:pt x="154" y="18"/>
                    </a:cubicBezTo>
                    <a:cubicBezTo>
                      <a:pt x="173" y="23"/>
                      <a:pt x="187" y="37"/>
                      <a:pt x="191" y="54"/>
                    </a:cubicBezTo>
                    <a:cubicBezTo>
                      <a:pt x="194" y="61"/>
                      <a:pt x="196" y="69"/>
                      <a:pt x="197" y="76"/>
                    </a:cubicBezTo>
                    <a:cubicBezTo>
                      <a:pt x="198" y="76"/>
                      <a:pt x="199" y="76"/>
                      <a:pt x="199" y="76"/>
                    </a:cubicBezTo>
                    <a:cubicBezTo>
                      <a:pt x="201" y="76"/>
                      <a:pt x="202" y="76"/>
                      <a:pt x="204" y="76"/>
                    </a:cubicBezTo>
                    <a:cubicBezTo>
                      <a:pt x="207" y="76"/>
                      <a:pt x="210" y="76"/>
                      <a:pt x="213" y="77"/>
                    </a:cubicBezTo>
                    <a:cubicBezTo>
                      <a:pt x="221" y="77"/>
                      <a:pt x="226" y="79"/>
                      <a:pt x="237" y="83"/>
                    </a:cubicBezTo>
                    <a:cubicBezTo>
                      <a:pt x="248" y="89"/>
                      <a:pt x="257" y="97"/>
                      <a:pt x="264" y="108"/>
                    </a:cubicBezTo>
                    <a:cubicBezTo>
                      <a:pt x="267" y="113"/>
                      <a:pt x="270" y="118"/>
                      <a:pt x="272" y="124"/>
                    </a:cubicBezTo>
                    <a:cubicBezTo>
                      <a:pt x="276" y="135"/>
                      <a:pt x="277" y="147"/>
                      <a:pt x="275" y="159"/>
                    </a:cubicBezTo>
                    <a:cubicBezTo>
                      <a:pt x="272" y="170"/>
                      <a:pt x="267" y="184"/>
                      <a:pt x="258" y="192"/>
                    </a:cubicBezTo>
                    <a:cubicBezTo>
                      <a:pt x="259" y="192"/>
                      <a:pt x="259" y="192"/>
                      <a:pt x="259" y="192"/>
                    </a:cubicBezTo>
                    <a:cubicBezTo>
                      <a:pt x="259" y="192"/>
                      <a:pt x="248" y="202"/>
                      <a:pt x="243" y="205"/>
                    </a:cubicBezTo>
                    <a:cubicBezTo>
                      <a:pt x="238" y="209"/>
                      <a:pt x="232" y="211"/>
                      <a:pt x="226" y="214"/>
                    </a:cubicBezTo>
                    <a:cubicBezTo>
                      <a:pt x="220" y="215"/>
                      <a:pt x="214" y="216"/>
                      <a:pt x="208" y="217"/>
                    </a:cubicBezTo>
                    <a:cubicBezTo>
                      <a:pt x="207" y="217"/>
                      <a:pt x="205" y="217"/>
                      <a:pt x="204" y="217"/>
                    </a:cubicBezTo>
                    <a:cubicBezTo>
                      <a:pt x="193" y="217"/>
                      <a:pt x="183" y="215"/>
                      <a:pt x="173" y="210"/>
                    </a:cubicBezTo>
                    <a:cubicBezTo>
                      <a:pt x="168" y="207"/>
                      <a:pt x="162" y="203"/>
                      <a:pt x="157" y="200"/>
                    </a:cubicBezTo>
                    <a:cubicBezTo>
                      <a:pt x="148" y="191"/>
                      <a:pt x="141" y="181"/>
                      <a:pt x="137" y="169"/>
                    </a:cubicBezTo>
                    <a:cubicBezTo>
                      <a:pt x="137" y="169"/>
                      <a:pt x="137" y="169"/>
                      <a:pt x="137" y="169"/>
                    </a:cubicBezTo>
                    <a:cubicBezTo>
                      <a:pt x="136" y="164"/>
                      <a:pt x="135" y="160"/>
                      <a:pt x="134" y="156"/>
                    </a:cubicBezTo>
                    <a:cubicBezTo>
                      <a:pt x="130" y="157"/>
                      <a:pt x="126" y="158"/>
                      <a:pt x="122" y="158"/>
                    </a:cubicBezTo>
                    <a:cubicBezTo>
                      <a:pt x="114" y="158"/>
                      <a:pt x="106" y="155"/>
                      <a:pt x="100" y="150"/>
                    </a:cubicBezTo>
                    <a:cubicBezTo>
                      <a:pt x="91" y="142"/>
                      <a:pt x="88" y="131"/>
                      <a:pt x="89" y="121"/>
                    </a:cubicBezTo>
                    <a:cubicBezTo>
                      <a:pt x="84" y="123"/>
                      <a:pt x="78" y="124"/>
                      <a:pt x="72" y="125"/>
                    </a:cubicBezTo>
                    <a:cubicBezTo>
                      <a:pt x="70" y="125"/>
                      <a:pt x="69" y="125"/>
                      <a:pt x="68" y="125"/>
                    </a:cubicBezTo>
                    <a:cubicBezTo>
                      <a:pt x="55" y="125"/>
                      <a:pt x="41" y="120"/>
                      <a:pt x="31" y="111"/>
                    </a:cubicBezTo>
                    <a:cubicBezTo>
                      <a:pt x="20" y="101"/>
                      <a:pt x="13" y="87"/>
                      <a:pt x="13" y="73"/>
                    </a:cubicBezTo>
                    <a:cubicBezTo>
                      <a:pt x="13" y="68"/>
                      <a:pt x="13" y="63"/>
                      <a:pt x="13" y="58"/>
                    </a:cubicBezTo>
                    <a:cubicBezTo>
                      <a:pt x="15" y="49"/>
                      <a:pt x="20" y="40"/>
                      <a:pt x="26" y="32"/>
                    </a:cubicBezTo>
                    <a:cubicBezTo>
                      <a:pt x="27" y="32"/>
                      <a:pt x="27" y="32"/>
                      <a:pt x="27" y="31"/>
                    </a:cubicBezTo>
                    <a:cubicBezTo>
                      <a:pt x="31" y="28"/>
                      <a:pt x="35" y="25"/>
                      <a:pt x="39" y="22"/>
                    </a:cubicBezTo>
                    <a:cubicBezTo>
                      <a:pt x="47" y="16"/>
                      <a:pt x="56" y="13"/>
                      <a:pt x="66" y="13"/>
                    </a:cubicBezTo>
                    <a:cubicBezTo>
                      <a:pt x="67" y="13"/>
                      <a:pt x="68" y="12"/>
                      <a:pt x="69" y="12"/>
                    </a:cubicBezTo>
                    <a:moveTo>
                      <a:pt x="69" y="0"/>
                    </a:moveTo>
                    <a:cubicBezTo>
                      <a:pt x="68" y="0"/>
                      <a:pt x="66" y="0"/>
                      <a:pt x="65" y="0"/>
                    </a:cubicBezTo>
                    <a:cubicBezTo>
                      <a:pt x="53" y="1"/>
                      <a:pt x="42" y="4"/>
                      <a:pt x="32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9" y="33"/>
                      <a:pt x="3" y="44"/>
                      <a:pt x="1" y="56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1" y="92"/>
                      <a:pt x="9" y="109"/>
                      <a:pt x="23" y="121"/>
                    </a:cubicBezTo>
                    <a:cubicBezTo>
                      <a:pt x="35" y="132"/>
                      <a:pt x="51" y="138"/>
                      <a:pt x="68" y="138"/>
                    </a:cubicBezTo>
                    <a:cubicBezTo>
                      <a:pt x="70" y="138"/>
                      <a:pt x="71" y="138"/>
                      <a:pt x="72" y="138"/>
                    </a:cubicBezTo>
                    <a:cubicBezTo>
                      <a:pt x="74" y="137"/>
                      <a:pt x="76" y="137"/>
                      <a:pt x="78" y="137"/>
                    </a:cubicBezTo>
                    <a:cubicBezTo>
                      <a:pt x="80" y="146"/>
                      <a:pt x="85" y="154"/>
                      <a:pt x="91" y="160"/>
                    </a:cubicBezTo>
                    <a:cubicBezTo>
                      <a:pt x="100" y="167"/>
                      <a:pt x="111" y="171"/>
                      <a:pt x="122" y="171"/>
                    </a:cubicBezTo>
                    <a:cubicBezTo>
                      <a:pt x="123" y="171"/>
                      <a:pt x="123" y="171"/>
                      <a:pt x="124" y="171"/>
                    </a:cubicBezTo>
                    <a:cubicBezTo>
                      <a:pt x="124" y="172"/>
                      <a:pt x="124" y="172"/>
                      <a:pt x="124" y="172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30" y="188"/>
                      <a:pt x="138" y="199"/>
                      <a:pt x="149" y="209"/>
                    </a:cubicBezTo>
                    <a:cubicBezTo>
                      <a:pt x="149" y="210"/>
                      <a:pt x="149" y="210"/>
                      <a:pt x="149" y="210"/>
                    </a:cubicBezTo>
                    <a:cubicBezTo>
                      <a:pt x="150" y="210"/>
                      <a:pt x="150" y="210"/>
                      <a:pt x="150" y="210"/>
                    </a:cubicBezTo>
                    <a:cubicBezTo>
                      <a:pt x="158" y="215"/>
                      <a:pt x="158" y="215"/>
                      <a:pt x="158" y="215"/>
                    </a:cubicBezTo>
                    <a:cubicBezTo>
                      <a:pt x="166" y="221"/>
                      <a:pt x="166" y="221"/>
                      <a:pt x="166" y="221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79" y="227"/>
                      <a:pt x="191" y="230"/>
                      <a:pt x="204" y="230"/>
                    </a:cubicBezTo>
                    <a:cubicBezTo>
                      <a:pt x="206" y="230"/>
                      <a:pt x="207" y="230"/>
                      <a:pt x="209" y="230"/>
                    </a:cubicBezTo>
                    <a:cubicBezTo>
                      <a:pt x="210" y="230"/>
                      <a:pt x="210" y="230"/>
                      <a:pt x="210" y="230"/>
                    </a:cubicBezTo>
                    <a:cubicBezTo>
                      <a:pt x="211" y="230"/>
                      <a:pt x="211" y="230"/>
                      <a:pt x="211" y="230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30" y="226"/>
                      <a:pt x="230" y="226"/>
                      <a:pt x="230" y="226"/>
                    </a:cubicBezTo>
                    <a:cubicBezTo>
                      <a:pt x="231" y="225"/>
                      <a:pt x="231" y="225"/>
                      <a:pt x="231" y="225"/>
                    </a:cubicBezTo>
                    <a:cubicBezTo>
                      <a:pt x="232" y="225"/>
                      <a:pt x="233" y="225"/>
                      <a:pt x="234" y="224"/>
                    </a:cubicBezTo>
                    <a:cubicBezTo>
                      <a:pt x="239" y="222"/>
                      <a:pt x="245" y="219"/>
                      <a:pt x="250" y="216"/>
                    </a:cubicBezTo>
                    <a:cubicBezTo>
                      <a:pt x="251" y="215"/>
                      <a:pt x="254" y="213"/>
                      <a:pt x="261" y="207"/>
                    </a:cubicBezTo>
                    <a:cubicBezTo>
                      <a:pt x="264" y="205"/>
                      <a:pt x="265" y="203"/>
                      <a:pt x="267" y="202"/>
                    </a:cubicBezTo>
                    <a:cubicBezTo>
                      <a:pt x="267" y="202"/>
                      <a:pt x="267" y="202"/>
                      <a:pt x="267" y="202"/>
                    </a:cubicBezTo>
                    <a:cubicBezTo>
                      <a:pt x="278" y="191"/>
                      <a:pt x="284" y="175"/>
                      <a:pt x="287" y="162"/>
                    </a:cubicBezTo>
                    <a:cubicBezTo>
                      <a:pt x="287" y="162"/>
                      <a:pt x="287" y="162"/>
                      <a:pt x="287" y="162"/>
                    </a:cubicBezTo>
                    <a:cubicBezTo>
                      <a:pt x="287" y="162"/>
                      <a:pt x="287" y="162"/>
                      <a:pt x="287" y="162"/>
                    </a:cubicBezTo>
                    <a:cubicBezTo>
                      <a:pt x="290" y="148"/>
                      <a:pt x="289" y="134"/>
                      <a:pt x="285" y="120"/>
                    </a:cubicBezTo>
                    <a:cubicBezTo>
                      <a:pt x="284" y="119"/>
                      <a:pt x="284" y="119"/>
                      <a:pt x="284" y="119"/>
                    </a:cubicBezTo>
                    <a:cubicBezTo>
                      <a:pt x="284" y="118"/>
                      <a:pt x="284" y="118"/>
                      <a:pt x="284" y="118"/>
                    </a:cubicBezTo>
                    <a:cubicBezTo>
                      <a:pt x="282" y="114"/>
                      <a:pt x="282" y="114"/>
                      <a:pt x="282" y="114"/>
                    </a:cubicBezTo>
                    <a:cubicBezTo>
                      <a:pt x="276" y="102"/>
                      <a:pt x="276" y="102"/>
                      <a:pt x="276" y="102"/>
                    </a:cubicBezTo>
                    <a:cubicBezTo>
                      <a:pt x="276" y="101"/>
                      <a:pt x="276" y="101"/>
                      <a:pt x="276" y="101"/>
                    </a:cubicBezTo>
                    <a:cubicBezTo>
                      <a:pt x="275" y="101"/>
                      <a:pt x="275" y="101"/>
                      <a:pt x="275" y="101"/>
                    </a:cubicBezTo>
                    <a:cubicBezTo>
                      <a:pt x="267" y="88"/>
                      <a:pt x="256" y="78"/>
                      <a:pt x="242" y="72"/>
                    </a:cubicBezTo>
                    <a:cubicBezTo>
                      <a:pt x="242" y="71"/>
                      <a:pt x="242" y="71"/>
                      <a:pt x="242" y="71"/>
                    </a:cubicBezTo>
                    <a:cubicBezTo>
                      <a:pt x="241" y="71"/>
                      <a:pt x="241" y="71"/>
                      <a:pt x="241" y="71"/>
                    </a:cubicBezTo>
                    <a:cubicBezTo>
                      <a:pt x="231" y="67"/>
                      <a:pt x="224" y="65"/>
                      <a:pt x="214" y="64"/>
                    </a:cubicBezTo>
                    <a:cubicBezTo>
                      <a:pt x="212" y="63"/>
                      <a:pt x="210" y="63"/>
                      <a:pt x="208" y="63"/>
                    </a:cubicBezTo>
                    <a:cubicBezTo>
                      <a:pt x="206" y="59"/>
                      <a:pt x="205" y="54"/>
                      <a:pt x="203" y="50"/>
                    </a:cubicBezTo>
                    <a:cubicBezTo>
                      <a:pt x="198" y="28"/>
                      <a:pt x="180" y="11"/>
                      <a:pt x="157" y="6"/>
                    </a:cubicBezTo>
                    <a:cubicBezTo>
                      <a:pt x="152" y="5"/>
                      <a:pt x="146" y="4"/>
                      <a:pt x="141" y="4"/>
                    </a:cubicBezTo>
                    <a:cubicBezTo>
                      <a:pt x="130" y="4"/>
                      <a:pt x="119" y="7"/>
                      <a:pt x="109" y="12"/>
                    </a:cubicBezTo>
                    <a:cubicBezTo>
                      <a:pt x="97" y="4"/>
                      <a:pt x="83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îṣḷïďe"/>
              <p:cNvSpPr/>
              <p:nvPr/>
            </p:nvSpPr>
            <p:spPr bwMode="auto">
              <a:xfrm>
                <a:off x="6019835" y="4095551"/>
                <a:ext cx="487548" cy="355695"/>
              </a:xfrm>
              <a:custGeom>
                <a:avLst/>
                <a:gdLst>
                  <a:gd name="T0" fmla="*/ 118 w 186"/>
                  <a:gd name="T1" fmla="*/ 136 h 136"/>
                  <a:gd name="T2" fmla="*/ 101 w 186"/>
                  <a:gd name="T3" fmla="*/ 133 h 136"/>
                  <a:gd name="T4" fmla="*/ 74 w 186"/>
                  <a:gd name="T5" fmla="*/ 114 h 136"/>
                  <a:gd name="T6" fmla="*/ 40 w 186"/>
                  <a:gd name="T7" fmla="*/ 133 h 136"/>
                  <a:gd name="T8" fmla="*/ 12 w 186"/>
                  <a:gd name="T9" fmla="*/ 121 h 136"/>
                  <a:gd name="T10" fmla="*/ 0 w 186"/>
                  <a:gd name="T11" fmla="*/ 93 h 136"/>
                  <a:gd name="T12" fmla="*/ 3 w 186"/>
                  <a:gd name="T13" fmla="*/ 69 h 136"/>
                  <a:gd name="T14" fmla="*/ 10 w 186"/>
                  <a:gd name="T15" fmla="*/ 48 h 136"/>
                  <a:gd name="T16" fmla="*/ 12 w 186"/>
                  <a:gd name="T17" fmla="*/ 43 h 136"/>
                  <a:gd name="T18" fmla="*/ 18 w 186"/>
                  <a:gd name="T19" fmla="*/ 32 h 136"/>
                  <a:gd name="T20" fmla="*/ 31 w 186"/>
                  <a:gd name="T21" fmla="*/ 16 h 136"/>
                  <a:gd name="T22" fmla="*/ 68 w 186"/>
                  <a:gd name="T23" fmla="*/ 0 h 136"/>
                  <a:gd name="T24" fmla="*/ 77 w 186"/>
                  <a:gd name="T25" fmla="*/ 1 h 136"/>
                  <a:gd name="T26" fmla="*/ 88 w 186"/>
                  <a:gd name="T27" fmla="*/ 5 h 136"/>
                  <a:gd name="T28" fmla="*/ 95 w 186"/>
                  <a:gd name="T29" fmla="*/ 8 h 136"/>
                  <a:gd name="T30" fmla="*/ 110 w 186"/>
                  <a:gd name="T31" fmla="*/ 20 h 136"/>
                  <a:gd name="T32" fmla="*/ 120 w 186"/>
                  <a:gd name="T33" fmla="*/ 33 h 136"/>
                  <a:gd name="T34" fmla="*/ 121 w 186"/>
                  <a:gd name="T35" fmla="*/ 29 h 136"/>
                  <a:gd name="T36" fmla="*/ 142 w 186"/>
                  <a:gd name="T37" fmla="*/ 3 h 136"/>
                  <a:gd name="T38" fmla="*/ 152 w 186"/>
                  <a:gd name="T39" fmla="*/ 1 h 136"/>
                  <a:gd name="T40" fmla="*/ 173 w 186"/>
                  <a:gd name="T41" fmla="*/ 11 h 136"/>
                  <a:gd name="T42" fmla="*/ 181 w 186"/>
                  <a:gd name="T43" fmla="*/ 29 h 136"/>
                  <a:gd name="T44" fmla="*/ 182 w 186"/>
                  <a:gd name="T45" fmla="*/ 31 h 136"/>
                  <a:gd name="T46" fmla="*/ 184 w 186"/>
                  <a:gd name="T47" fmla="*/ 70 h 136"/>
                  <a:gd name="T48" fmla="*/ 146 w 186"/>
                  <a:gd name="T49" fmla="*/ 128 h 136"/>
                  <a:gd name="T50" fmla="*/ 118 w 186"/>
                  <a:gd name="T51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6" h="136">
                    <a:moveTo>
                      <a:pt x="118" y="136"/>
                    </a:moveTo>
                    <a:cubicBezTo>
                      <a:pt x="112" y="136"/>
                      <a:pt x="106" y="135"/>
                      <a:pt x="101" y="133"/>
                    </a:cubicBezTo>
                    <a:cubicBezTo>
                      <a:pt x="91" y="130"/>
                      <a:pt x="82" y="124"/>
                      <a:pt x="74" y="114"/>
                    </a:cubicBezTo>
                    <a:cubicBezTo>
                      <a:pt x="66" y="126"/>
                      <a:pt x="54" y="133"/>
                      <a:pt x="40" y="133"/>
                    </a:cubicBezTo>
                    <a:cubicBezTo>
                      <a:pt x="30" y="133"/>
                      <a:pt x="19" y="128"/>
                      <a:pt x="12" y="121"/>
                    </a:cubicBezTo>
                    <a:cubicBezTo>
                      <a:pt x="4" y="113"/>
                      <a:pt x="0" y="103"/>
                      <a:pt x="0" y="93"/>
                    </a:cubicBezTo>
                    <a:cubicBezTo>
                      <a:pt x="0" y="85"/>
                      <a:pt x="2" y="77"/>
                      <a:pt x="3" y="69"/>
                    </a:cubicBezTo>
                    <a:cubicBezTo>
                      <a:pt x="4" y="61"/>
                      <a:pt x="7" y="55"/>
                      <a:pt x="10" y="48"/>
                    </a:cubicBezTo>
                    <a:cubicBezTo>
                      <a:pt x="10" y="48"/>
                      <a:pt x="12" y="44"/>
                      <a:pt x="12" y="43"/>
                    </a:cubicBezTo>
                    <a:cubicBezTo>
                      <a:pt x="13" y="40"/>
                      <a:pt x="15" y="36"/>
                      <a:pt x="18" y="32"/>
                    </a:cubicBezTo>
                    <a:cubicBezTo>
                      <a:pt x="21" y="25"/>
                      <a:pt x="27" y="20"/>
                      <a:pt x="31" y="16"/>
                    </a:cubicBezTo>
                    <a:cubicBezTo>
                      <a:pt x="42" y="5"/>
                      <a:pt x="53" y="0"/>
                      <a:pt x="68" y="0"/>
                    </a:cubicBezTo>
                    <a:cubicBezTo>
                      <a:pt x="70" y="0"/>
                      <a:pt x="73" y="1"/>
                      <a:pt x="77" y="1"/>
                    </a:cubicBezTo>
                    <a:cubicBezTo>
                      <a:pt x="80" y="1"/>
                      <a:pt x="84" y="3"/>
                      <a:pt x="88" y="5"/>
                    </a:cubicBezTo>
                    <a:cubicBezTo>
                      <a:pt x="90" y="6"/>
                      <a:pt x="93" y="7"/>
                      <a:pt x="95" y="8"/>
                    </a:cubicBezTo>
                    <a:cubicBezTo>
                      <a:pt x="100" y="11"/>
                      <a:pt x="105" y="16"/>
                      <a:pt x="110" y="20"/>
                    </a:cubicBezTo>
                    <a:cubicBezTo>
                      <a:pt x="114" y="24"/>
                      <a:pt x="117" y="28"/>
                      <a:pt x="120" y="33"/>
                    </a:cubicBezTo>
                    <a:cubicBezTo>
                      <a:pt x="120" y="32"/>
                      <a:pt x="121" y="29"/>
                      <a:pt x="121" y="29"/>
                    </a:cubicBezTo>
                    <a:cubicBezTo>
                      <a:pt x="125" y="19"/>
                      <a:pt x="130" y="8"/>
                      <a:pt x="142" y="3"/>
                    </a:cubicBezTo>
                    <a:cubicBezTo>
                      <a:pt x="145" y="2"/>
                      <a:pt x="148" y="1"/>
                      <a:pt x="152" y="1"/>
                    </a:cubicBezTo>
                    <a:cubicBezTo>
                      <a:pt x="160" y="1"/>
                      <a:pt x="169" y="5"/>
                      <a:pt x="173" y="11"/>
                    </a:cubicBezTo>
                    <a:cubicBezTo>
                      <a:pt x="178" y="17"/>
                      <a:pt x="180" y="24"/>
                      <a:pt x="181" y="29"/>
                    </a:cubicBezTo>
                    <a:cubicBezTo>
                      <a:pt x="182" y="30"/>
                      <a:pt x="182" y="31"/>
                      <a:pt x="182" y="31"/>
                    </a:cubicBezTo>
                    <a:cubicBezTo>
                      <a:pt x="186" y="41"/>
                      <a:pt x="186" y="54"/>
                      <a:pt x="184" y="70"/>
                    </a:cubicBezTo>
                    <a:cubicBezTo>
                      <a:pt x="181" y="94"/>
                      <a:pt x="167" y="116"/>
                      <a:pt x="146" y="128"/>
                    </a:cubicBezTo>
                    <a:cubicBezTo>
                      <a:pt x="138" y="133"/>
                      <a:pt x="128" y="136"/>
                      <a:pt x="118" y="136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îṣḷîḑé"/>
              <p:cNvSpPr/>
              <p:nvPr/>
            </p:nvSpPr>
            <p:spPr bwMode="auto">
              <a:xfrm>
                <a:off x="6036700" y="4107816"/>
                <a:ext cx="455352" cy="332698"/>
              </a:xfrm>
              <a:custGeom>
                <a:avLst/>
                <a:gdLst>
                  <a:gd name="T0" fmla="*/ 1 w 174"/>
                  <a:gd name="T1" fmla="*/ 88 h 127"/>
                  <a:gd name="T2" fmla="*/ 34 w 174"/>
                  <a:gd name="T3" fmla="*/ 121 h 127"/>
                  <a:gd name="T4" fmla="*/ 66 w 174"/>
                  <a:gd name="T5" fmla="*/ 97 h 127"/>
                  <a:gd name="T6" fmla="*/ 97 w 174"/>
                  <a:gd name="T7" fmla="*/ 122 h 127"/>
                  <a:gd name="T8" fmla="*/ 137 w 174"/>
                  <a:gd name="T9" fmla="*/ 118 h 127"/>
                  <a:gd name="T10" fmla="*/ 172 w 174"/>
                  <a:gd name="T11" fmla="*/ 64 h 127"/>
                  <a:gd name="T12" fmla="*/ 170 w 174"/>
                  <a:gd name="T13" fmla="*/ 29 h 127"/>
                  <a:gd name="T14" fmla="*/ 162 w 174"/>
                  <a:gd name="T15" fmla="*/ 10 h 127"/>
                  <a:gd name="T16" fmla="*/ 139 w 174"/>
                  <a:gd name="T17" fmla="*/ 4 h 127"/>
                  <a:gd name="T18" fmla="*/ 121 w 174"/>
                  <a:gd name="T19" fmla="*/ 26 h 127"/>
                  <a:gd name="T20" fmla="*/ 119 w 174"/>
                  <a:gd name="T21" fmla="*/ 33 h 127"/>
                  <a:gd name="T22" fmla="*/ 118 w 174"/>
                  <a:gd name="T23" fmla="*/ 34 h 127"/>
                  <a:gd name="T24" fmla="*/ 115 w 174"/>
                  <a:gd name="T25" fmla="*/ 43 h 127"/>
                  <a:gd name="T26" fmla="*/ 99 w 174"/>
                  <a:gd name="T27" fmla="*/ 20 h 127"/>
                  <a:gd name="T28" fmla="*/ 86 w 174"/>
                  <a:gd name="T29" fmla="*/ 9 h 127"/>
                  <a:gd name="T30" fmla="*/ 79 w 174"/>
                  <a:gd name="T31" fmla="*/ 5 h 127"/>
                  <a:gd name="T32" fmla="*/ 70 w 174"/>
                  <a:gd name="T33" fmla="*/ 2 h 127"/>
                  <a:gd name="T34" fmla="*/ 30 w 174"/>
                  <a:gd name="T35" fmla="*/ 16 h 127"/>
                  <a:gd name="T36" fmla="*/ 17 w 174"/>
                  <a:gd name="T37" fmla="*/ 31 h 127"/>
                  <a:gd name="T38" fmla="*/ 14 w 174"/>
                  <a:gd name="T39" fmla="*/ 36 h 127"/>
                  <a:gd name="T40" fmla="*/ 11 w 174"/>
                  <a:gd name="T41" fmla="*/ 43 h 127"/>
                  <a:gd name="T42" fmla="*/ 3 w 174"/>
                  <a:gd name="T43" fmla="*/ 65 h 127"/>
                  <a:gd name="T44" fmla="*/ 1 w 174"/>
                  <a:gd name="T45" fmla="*/ 8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4" h="127">
                    <a:moveTo>
                      <a:pt x="1" y="88"/>
                    </a:moveTo>
                    <a:cubicBezTo>
                      <a:pt x="0" y="106"/>
                      <a:pt x="16" y="121"/>
                      <a:pt x="34" y="121"/>
                    </a:cubicBezTo>
                    <a:cubicBezTo>
                      <a:pt x="50" y="121"/>
                      <a:pt x="62" y="111"/>
                      <a:pt x="66" y="97"/>
                    </a:cubicBezTo>
                    <a:cubicBezTo>
                      <a:pt x="74" y="108"/>
                      <a:pt x="84" y="117"/>
                      <a:pt x="97" y="122"/>
                    </a:cubicBezTo>
                    <a:cubicBezTo>
                      <a:pt x="110" y="127"/>
                      <a:pt x="126" y="125"/>
                      <a:pt x="137" y="118"/>
                    </a:cubicBezTo>
                    <a:cubicBezTo>
                      <a:pt x="156" y="106"/>
                      <a:pt x="169" y="86"/>
                      <a:pt x="172" y="64"/>
                    </a:cubicBezTo>
                    <a:cubicBezTo>
                      <a:pt x="173" y="53"/>
                      <a:pt x="174" y="39"/>
                      <a:pt x="170" y="29"/>
                    </a:cubicBezTo>
                    <a:cubicBezTo>
                      <a:pt x="169" y="25"/>
                      <a:pt x="167" y="16"/>
                      <a:pt x="162" y="10"/>
                    </a:cubicBezTo>
                    <a:cubicBezTo>
                      <a:pt x="157" y="4"/>
                      <a:pt x="146" y="1"/>
                      <a:pt x="139" y="4"/>
                    </a:cubicBezTo>
                    <a:cubicBezTo>
                      <a:pt x="129" y="8"/>
                      <a:pt x="125" y="17"/>
                      <a:pt x="121" y="26"/>
                    </a:cubicBezTo>
                    <a:cubicBezTo>
                      <a:pt x="120" y="28"/>
                      <a:pt x="119" y="31"/>
                      <a:pt x="119" y="33"/>
                    </a:cubicBezTo>
                    <a:cubicBezTo>
                      <a:pt x="119" y="33"/>
                      <a:pt x="118" y="34"/>
                      <a:pt x="118" y="34"/>
                    </a:cubicBezTo>
                    <a:cubicBezTo>
                      <a:pt x="117" y="37"/>
                      <a:pt x="116" y="40"/>
                      <a:pt x="115" y="43"/>
                    </a:cubicBezTo>
                    <a:cubicBezTo>
                      <a:pt x="111" y="35"/>
                      <a:pt x="106" y="26"/>
                      <a:pt x="99" y="20"/>
                    </a:cubicBezTo>
                    <a:cubicBezTo>
                      <a:pt x="95" y="16"/>
                      <a:pt x="91" y="12"/>
                      <a:pt x="86" y="9"/>
                    </a:cubicBezTo>
                    <a:cubicBezTo>
                      <a:pt x="84" y="8"/>
                      <a:pt x="81" y="7"/>
                      <a:pt x="79" y="5"/>
                    </a:cubicBezTo>
                    <a:cubicBezTo>
                      <a:pt x="76" y="4"/>
                      <a:pt x="73" y="3"/>
                      <a:pt x="70" y="2"/>
                    </a:cubicBezTo>
                    <a:cubicBezTo>
                      <a:pt x="52" y="0"/>
                      <a:pt x="40" y="5"/>
                      <a:pt x="30" y="16"/>
                    </a:cubicBezTo>
                    <a:cubicBezTo>
                      <a:pt x="25" y="20"/>
                      <a:pt x="20" y="25"/>
                      <a:pt x="17" y="31"/>
                    </a:cubicBezTo>
                    <a:cubicBezTo>
                      <a:pt x="19" y="27"/>
                      <a:pt x="8" y="49"/>
                      <a:pt x="14" y="36"/>
                    </a:cubicBezTo>
                    <a:cubicBezTo>
                      <a:pt x="13" y="38"/>
                      <a:pt x="12" y="41"/>
                      <a:pt x="11" y="43"/>
                    </a:cubicBezTo>
                    <a:cubicBezTo>
                      <a:pt x="8" y="50"/>
                      <a:pt x="5" y="57"/>
                      <a:pt x="3" y="65"/>
                    </a:cubicBezTo>
                    <a:cubicBezTo>
                      <a:pt x="2" y="73"/>
                      <a:pt x="1" y="80"/>
                      <a:pt x="1" y="88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íš1îḋe"/>
              <p:cNvSpPr/>
              <p:nvPr/>
            </p:nvSpPr>
            <p:spPr bwMode="auto">
              <a:xfrm>
                <a:off x="6004503" y="4080220"/>
                <a:ext cx="521278" cy="387893"/>
              </a:xfrm>
              <a:custGeom>
                <a:avLst/>
                <a:gdLst>
                  <a:gd name="T0" fmla="*/ 74 w 199"/>
                  <a:gd name="T1" fmla="*/ 13 h 149"/>
                  <a:gd name="T2" fmla="*/ 82 w 199"/>
                  <a:gd name="T3" fmla="*/ 13 h 149"/>
                  <a:gd name="T4" fmla="*/ 91 w 199"/>
                  <a:gd name="T5" fmla="*/ 16 h 149"/>
                  <a:gd name="T6" fmla="*/ 98 w 199"/>
                  <a:gd name="T7" fmla="*/ 20 h 149"/>
                  <a:gd name="T8" fmla="*/ 111 w 199"/>
                  <a:gd name="T9" fmla="*/ 31 h 149"/>
                  <a:gd name="T10" fmla="*/ 127 w 199"/>
                  <a:gd name="T11" fmla="*/ 54 h 149"/>
                  <a:gd name="T12" fmla="*/ 130 w 199"/>
                  <a:gd name="T13" fmla="*/ 45 h 149"/>
                  <a:gd name="T14" fmla="*/ 131 w 199"/>
                  <a:gd name="T15" fmla="*/ 44 h 149"/>
                  <a:gd name="T16" fmla="*/ 133 w 199"/>
                  <a:gd name="T17" fmla="*/ 37 h 149"/>
                  <a:gd name="T18" fmla="*/ 151 w 199"/>
                  <a:gd name="T19" fmla="*/ 15 h 149"/>
                  <a:gd name="T20" fmla="*/ 158 w 199"/>
                  <a:gd name="T21" fmla="*/ 14 h 149"/>
                  <a:gd name="T22" fmla="*/ 174 w 199"/>
                  <a:gd name="T23" fmla="*/ 21 h 149"/>
                  <a:gd name="T24" fmla="*/ 182 w 199"/>
                  <a:gd name="T25" fmla="*/ 40 h 149"/>
                  <a:gd name="T26" fmla="*/ 184 w 199"/>
                  <a:gd name="T27" fmla="*/ 75 h 149"/>
                  <a:gd name="T28" fmla="*/ 149 w 199"/>
                  <a:gd name="T29" fmla="*/ 129 h 149"/>
                  <a:gd name="T30" fmla="*/ 124 w 199"/>
                  <a:gd name="T31" fmla="*/ 136 h 149"/>
                  <a:gd name="T32" fmla="*/ 109 w 199"/>
                  <a:gd name="T33" fmla="*/ 133 h 149"/>
                  <a:gd name="T34" fmla="*/ 78 w 199"/>
                  <a:gd name="T35" fmla="*/ 108 h 149"/>
                  <a:gd name="T36" fmla="*/ 46 w 199"/>
                  <a:gd name="T37" fmla="*/ 132 h 149"/>
                  <a:gd name="T38" fmla="*/ 13 w 199"/>
                  <a:gd name="T39" fmla="*/ 99 h 149"/>
                  <a:gd name="T40" fmla="*/ 15 w 199"/>
                  <a:gd name="T41" fmla="*/ 76 h 149"/>
                  <a:gd name="T42" fmla="*/ 23 w 199"/>
                  <a:gd name="T43" fmla="*/ 54 h 149"/>
                  <a:gd name="T44" fmla="*/ 26 w 199"/>
                  <a:gd name="T45" fmla="*/ 47 h 149"/>
                  <a:gd name="T46" fmla="*/ 24 w 199"/>
                  <a:gd name="T47" fmla="*/ 52 h 149"/>
                  <a:gd name="T48" fmla="*/ 29 w 199"/>
                  <a:gd name="T49" fmla="*/ 42 h 149"/>
                  <a:gd name="T50" fmla="*/ 29 w 199"/>
                  <a:gd name="T51" fmla="*/ 42 h 149"/>
                  <a:gd name="T52" fmla="*/ 42 w 199"/>
                  <a:gd name="T53" fmla="*/ 27 h 149"/>
                  <a:gd name="T54" fmla="*/ 74 w 199"/>
                  <a:gd name="T55" fmla="*/ 13 h 149"/>
                  <a:gd name="T56" fmla="*/ 74 w 199"/>
                  <a:gd name="T57" fmla="*/ 0 h 149"/>
                  <a:gd name="T58" fmla="*/ 74 w 199"/>
                  <a:gd name="T59" fmla="*/ 0 h 149"/>
                  <a:gd name="T60" fmla="*/ 34 w 199"/>
                  <a:gd name="T61" fmla="*/ 16 h 149"/>
                  <a:gd name="T62" fmla="*/ 34 w 199"/>
                  <a:gd name="T63" fmla="*/ 16 h 149"/>
                  <a:gd name="T64" fmla="*/ 33 w 199"/>
                  <a:gd name="T65" fmla="*/ 17 h 149"/>
                  <a:gd name="T66" fmla="*/ 33 w 199"/>
                  <a:gd name="T67" fmla="*/ 18 h 149"/>
                  <a:gd name="T68" fmla="*/ 18 w 199"/>
                  <a:gd name="T69" fmla="*/ 36 h 149"/>
                  <a:gd name="T70" fmla="*/ 18 w 199"/>
                  <a:gd name="T71" fmla="*/ 36 h 149"/>
                  <a:gd name="T72" fmla="*/ 15 w 199"/>
                  <a:gd name="T73" fmla="*/ 41 h 149"/>
                  <a:gd name="T74" fmla="*/ 12 w 199"/>
                  <a:gd name="T75" fmla="*/ 48 h 149"/>
                  <a:gd name="T76" fmla="*/ 12 w 199"/>
                  <a:gd name="T77" fmla="*/ 48 h 149"/>
                  <a:gd name="T78" fmla="*/ 10 w 199"/>
                  <a:gd name="T79" fmla="*/ 52 h 149"/>
                  <a:gd name="T80" fmla="*/ 2 w 199"/>
                  <a:gd name="T81" fmla="*/ 74 h 149"/>
                  <a:gd name="T82" fmla="*/ 0 w 199"/>
                  <a:gd name="T83" fmla="*/ 99 h 149"/>
                  <a:gd name="T84" fmla="*/ 13 w 199"/>
                  <a:gd name="T85" fmla="*/ 131 h 149"/>
                  <a:gd name="T86" fmla="*/ 46 w 199"/>
                  <a:gd name="T87" fmla="*/ 145 h 149"/>
                  <a:gd name="T88" fmla="*/ 80 w 199"/>
                  <a:gd name="T89" fmla="*/ 130 h 149"/>
                  <a:gd name="T90" fmla="*/ 105 w 199"/>
                  <a:gd name="T91" fmla="*/ 145 h 149"/>
                  <a:gd name="T92" fmla="*/ 124 w 199"/>
                  <a:gd name="T93" fmla="*/ 149 h 149"/>
                  <a:gd name="T94" fmla="*/ 156 w 199"/>
                  <a:gd name="T95" fmla="*/ 140 h 149"/>
                  <a:gd name="T96" fmla="*/ 196 w 199"/>
                  <a:gd name="T97" fmla="*/ 77 h 149"/>
                  <a:gd name="T98" fmla="*/ 194 w 199"/>
                  <a:gd name="T99" fmla="*/ 35 h 149"/>
                  <a:gd name="T100" fmla="*/ 193 w 199"/>
                  <a:gd name="T101" fmla="*/ 33 h 149"/>
                  <a:gd name="T102" fmla="*/ 184 w 199"/>
                  <a:gd name="T103" fmla="*/ 13 h 149"/>
                  <a:gd name="T104" fmla="*/ 158 w 199"/>
                  <a:gd name="T105" fmla="*/ 1 h 149"/>
                  <a:gd name="T106" fmla="*/ 145 w 199"/>
                  <a:gd name="T107" fmla="*/ 3 h 149"/>
                  <a:gd name="T108" fmla="*/ 124 w 199"/>
                  <a:gd name="T109" fmla="*/ 26 h 149"/>
                  <a:gd name="T110" fmla="*/ 120 w 199"/>
                  <a:gd name="T111" fmla="*/ 22 h 149"/>
                  <a:gd name="T112" fmla="*/ 104 w 199"/>
                  <a:gd name="T113" fmla="*/ 9 h 149"/>
                  <a:gd name="T114" fmla="*/ 97 w 199"/>
                  <a:gd name="T115" fmla="*/ 5 h 149"/>
                  <a:gd name="T116" fmla="*/ 83 w 199"/>
                  <a:gd name="T117" fmla="*/ 1 h 149"/>
                  <a:gd name="T118" fmla="*/ 74 w 199"/>
                  <a:gd name="T119" fmla="*/ 0 h 149"/>
                  <a:gd name="T120" fmla="*/ 74 w 199"/>
                  <a:gd name="T121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9" h="149">
                    <a:moveTo>
                      <a:pt x="74" y="13"/>
                    </a:moveTo>
                    <a:cubicBezTo>
                      <a:pt x="76" y="13"/>
                      <a:pt x="79" y="13"/>
                      <a:pt x="82" y="13"/>
                    </a:cubicBezTo>
                    <a:cubicBezTo>
                      <a:pt x="85" y="14"/>
                      <a:pt x="88" y="15"/>
                      <a:pt x="91" y="16"/>
                    </a:cubicBezTo>
                    <a:cubicBezTo>
                      <a:pt x="93" y="18"/>
                      <a:pt x="96" y="19"/>
                      <a:pt x="98" y="20"/>
                    </a:cubicBezTo>
                    <a:cubicBezTo>
                      <a:pt x="103" y="23"/>
                      <a:pt x="107" y="27"/>
                      <a:pt x="111" y="31"/>
                    </a:cubicBezTo>
                    <a:cubicBezTo>
                      <a:pt x="118" y="37"/>
                      <a:pt x="123" y="46"/>
                      <a:pt x="127" y="54"/>
                    </a:cubicBezTo>
                    <a:cubicBezTo>
                      <a:pt x="128" y="51"/>
                      <a:pt x="129" y="48"/>
                      <a:pt x="130" y="45"/>
                    </a:cubicBezTo>
                    <a:cubicBezTo>
                      <a:pt x="130" y="45"/>
                      <a:pt x="131" y="44"/>
                      <a:pt x="131" y="44"/>
                    </a:cubicBezTo>
                    <a:cubicBezTo>
                      <a:pt x="131" y="42"/>
                      <a:pt x="132" y="39"/>
                      <a:pt x="133" y="37"/>
                    </a:cubicBezTo>
                    <a:cubicBezTo>
                      <a:pt x="137" y="28"/>
                      <a:pt x="141" y="19"/>
                      <a:pt x="151" y="15"/>
                    </a:cubicBezTo>
                    <a:cubicBezTo>
                      <a:pt x="153" y="14"/>
                      <a:pt x="155" y="14"/>
                      <a:pt x="158" y="14"/>
                    </a:cubicBezTo>
                    <a:cubicBezTo>
                      <a:pt x="164" y="14"/>
                      <a:pt x="171" y="16"/>
                      <a:pt x="174" y="21"/>
                    </a:cubicBezTo>
                    <a:cubicBezTo>
                      <a:pt x="179" y="27"/>
                      <a:pt x="181" y="36"/>
                      <a:pt x="182" y="40"/>
                    </a:cubicBezTo>
                    <a:cubicBezTo>
                      <a:pt x="186" y="50"/>
                      <a:pt x="185" y="64"/>
                      <a:pt x="184" y="75"/>
                    </a:cubicBezTo>
                    <a:cubicBezTo>
                      <a:pt x="181" y="97"/>
                      <a:pt x="168" y="117"/>
                      <a:pt x="149" y="129"/>
                    </a:cubicBezTo>
                    <a:cubicBezTo>
                      <a:pt x="142" y="133"/>
                      <a:pt x="133" y="136"/>
                      <a:pt x="124" y="136"/>
                    </a:cubicBezTo>
                    <a:cubicBezTo>
                      <a:pt x="119" y="136"/>
                      <a:pt x="114" y="135"/>
                      <a:pt x="109" y="133"/>
                    </a:cubicBezTo>
                    <a:cubicBezTo>
                      <a:pt x="96" y="128"/>
                      <a:pt x="86" y="119"/>
                      <a:pt x="78" y="108"/>
                    </a:cubicBezTo>
                    <a:cubicBezTo>
                      <a:pt x="74" y="122"/>
                      <a:pt x="62" y="132"/>
                      <a:pt x="46" y="132"/>
                    </a:cubicBezTo>
                    <a:cubicBezTo>
                      <a:pt x="28" y="132"/>
                      <a:pt x="12" y="117"/>
                      <a:pt x="13" y="99"/>
                    </a:cubicBezTo>
                    <a:cubicBezTo>
                      <a:pt x="13" y="91"/>
                      <a:pt x="14" y="84"/>
                      <a:pt x="15" y="76"/>
                    </a:cubicBezTo>
                    <a:cubicBezTo>
                      <a:pt x="17" y="68"/>
                      <a:pt x="20" y="61"/>
                      <a:pt x="23" y="54"/>
                    </a:cubicBezTo>
                    <a:cubicBezTo>
                      <a:pt x="24" y="52"/>
                      <a:pt x="25" y="49"/>
                      <a:pt x="26" y="47"/>
                    </a:cubicBezTo>
                    <a:cubicBezTo>
                      <a:pt x="25" y="50"/>
                      <a:pt x="24" y="52"/>
                      <a:pt x="24" y="52"/>
                    </a:cubicBezTo>
                    <a:cubicBezTo>
                      <a:pt x="24" y="52"/>
                      <a:pt x="29" y="42"/>
                      <a:pt x="29" y="42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32" y="36"/>
                      <a:pt x="37" y="31"/>
                      <a:pt x="42" y="27"/>
                    </a:cubicBezTo>
                    <a:cubicBezTo>
                      <a:pt x="51" y="18"/>
                      <a:pt x="60" y="13"/>
                      <a:pt x="74" y="13"/>
                    </a:cubicBezTo>
                    <a:moveTo>
                      <a:pt x="74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58" y="0"/>
                      <a:pt x="46" y="5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7"/>
                      <a:pt x="33" y="18"/>
                    </a:cubicBezTo>
                    <a:cubicBezTo>
                      <a:pt x="28" y="22"/>
                      <a:pt x="22" y="27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7" y="37"/>
                      <a:pt x="16" y="38"/>
                      <a:pt x="15" y="41"/>
                    </a:cubicBezTo>
                    <a:cubicBezTo>
                      <a:pt x="14" y="43"/>
                      <a:pt x="13" y="46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49"/>
                      <a:pt x="11" y="51"/>
                      <a:pt x="10" y="52"/>
                    </a:cubicBezTo>
                    <a:cubicBezTo>
                      <a:pt x="7" y="58"/>
                      <a:pt x="4" y="66"/>
                      <a:pt x="2" y="74"/>
                    </a:cubicBezTo>
                    <a:cubicBezTo>
                      <a:pt x="1" y="82"/>
                      <a:pt x="0" y="90"/>
                      <a:pt x="0" y="99"/>
                    </a:cubicBezTo>
                    <a:cubicBezTo>
                      <a:pt x="0" y="111"/>
                      <a:pt x="4" y="122"/>
                      <a:pt x="13" y="131"/>
                    </a:cubicBezTo>
                    <a:cubicBezTo>
                      <a:pt x="22" y="140"/>
                      <a:pt x="34" y="145"/>
                      <a:pt x="46" y="145"/>
                    </a:cubicBezTo>
                    <a:cubicBezTo>
                      <a:pt x="59" y="145"/>
                      <a:pt x="72" y="140"/>
                      <a:pt x="80" y="130"/>
                    </a:cubicBezTo>
                    <a:cubicBezTo>
                      <a:pt x="87" y="136"/>
                      <a:pt x="95" y="142"/>
                      <a:pt x="105" y="145"/>
                    </a:cubicBezTo>
                    <a:cubicBezTo>
                      <a:pt x="111" y="148"/>
                      <a:pt x="117" y="149"/>
                      <a:pt x="124" y="149"/>
                    </a:cubicBezTo>
                    <a:cubicBezTo>
                      <a:pt x="135" y="149"/>
                      <a:pt x="147" y="145"/>
                      <a:pt x="156" y="140"/>
                    </a:cubicBezTo>
                    <a:cubicBezTo>
                      <a:pt x="178" y="126"/>
                      <a:pt x="193" y="103"/>
                      <a:pt x="196" y="77"/>
                    </a:cubicBezTo>
                    <a:cubicBezTo>
                      <a:pt x="199" y="59"/>
                      <a:pt x="198" y="46"/>
                      <a:pt x="194" y="35"/>
                    </a:cubicBezTo>
                    <a:cubicBezTo>
                      <a:pt x="194" y="34"/>
                      <a:pt x="194" y="34"/>
                      <a:pt x="193" y="33"/>
                    </a:cubicBezTo>
                    <a:cubicBezTo>
                      <a:pt x="192" y="28"/>
                      <a:pt x="189" y="20"/>
                      <a:pt x="184" y="13"/>
                    </a:cubicBezTo>
                    <a:cubicBezTo>
                      <a:pt x="178" y="5"/>
                      <a:pt x="168" y="1"/>
                      <a:pt x="158" y="1"/>
                    </a:cubicBezTo>
                    <a:cubicBezTo>
                      <a:pt x="153" y="1"/>
                      <a:pt x="149" y="2"/>
                      <a:pt x="145" y="3"/>
                    </a:cubicBezTo>
                    <a:cubicBezTo>
                      <a:pt x="134" y="8"/>
                      <a:pt x="128" y="18"/>
                      <a:pt x="124" y="26"/>
                    </a:cubicBezTo>
                    <a:cubicBezTo>
                      <a:pt x="123" y="24"/>
                      <a:pt x="122" y="23"/>
                      <a:pt x="120" y="22"/>
                    </a:cubicBezTo>
                    <a:cubicBezTo>
                      <a:pt x="116" y="17"/>
                      <a:pt x="110" y="12"/>
                      <a:pt x="104" y="9"/>
                    </a:cubicBezTo>
                    <a:cubicBezTo>
                      <a:pt x="102" y="8"/>
                      <a:pt x="99" y="6"/>
                      <a:pt x="97" y="5"/>
                    </a:cubicBezTo>
                    <a:cubicBezTo>
                      <a:pt x="93" y="3"/>
                      <a:pt x="88" y="1"/>
                      <a:pt x="83" y="1"/>
                    </a:cubicBezTo>
                    <a:cubicBezTo>
                      <a:pt x="80" y="0"/>
                      <a:pt x="77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ïṡ1ïḑè"/>
              <p:cNvSpPr/>
              <p:nvPr/>
            </p:nvSpPr>
            <p:spPr bwMode="auto">
              <a:xfrm>
                <a:off x="6415392" y="4504907"/>
                <a:ext cx="237642" cy="173248"/>
              </a:xfrm>
              <a:custGeom>
                <a:avLst/>
                <a:gdLst>
                  <a:gd name="T0" fmla="*/ 86 w 91"/>
                  <a:gd name="T1" fmla="*/ 0 h 66"/>
                  <a:gd name="T2" fmla="*/ 91 w 91"/>
                  <a:gd name="T3" fmla="*/ 20 h 66"/>
                  <a:gd name="T4" fmla="*/ 45 w 91"/>
                  <a:gd name="T5" fmla="*/ 66 h 66"/>
                  <a:gd name="T6" fmla="*/ 0 w 91"/>
                  <a:gd name="T7" fmla="*/ 20 h 66"/>
                  <a:gd name="T8" fmla="*/ 1 w 91"/>
                  <a:gd name="T9" fmla="*/ 1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66">
                    <a:moveTo>
                      <a:pt x="86" y="0"/>
                    </a:moveTo>
                    <a:cubicBezTo>
                      <a:pt x="89" y="6"/>
                      <a:pt x="91" y="13"/>
                      <a:pt x="91" y="20"/>
                    </a:cubicBezTo>
                    <a:cubicBezTo>
                      <a:pt x="91" y="45"/>
                      <a:pt x="70" y="66"/>
                      <a:pt x="45" y="66"/>
                    </a:cubicBezTo>
                    <a:cubicBezTo>
                      <a:pt x="20" y="66"/>
                      <a:pt x="0" y="45"/>
                      <a:pt x="0" y="20"/>
                    </a:cubicBezTo>
                    <a:cubicBezTo>
                      <a:pt x="0" y="17"/>
                      <a:pt x="0" y="14"/>
                      <a:pt x="1" y="11"/>
                    </a:cubicBezTo>
                  </a:path>
                </a:pathLst>
              </a:custGeom>
              <a:noFill/>
              <a:ln w="34925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işlîde"/>
              <p:cNvSpPr/>
              <p:nvPr/>
            </p:nvSpPr>
            <p:spPr bwMode="auto">
              <a:xfrm>
                <a:off x="5582882" y="4371522"/>
                <a:ext cx="262173" cy="272904"/>
              </a:xfrm>
              <a:custGeom>
                <a:avLst/>
                <a:gdLst>
                  <a:gd name="T0" fmla="*/ 100 w 100"/>
                  <a:gd name="T1" fmla="*/ 72 h 104"/>
                  <a:gd name="T2" fmla="*/ 22 w 100"/>
                  <a:gd name="T3" fmla="*/ 82 h 104"/>
                  <a:gd name="T4" fmla="*/ 26 w 100"/>
                  <a:gd name="T5" fmla="*/ 6 h 104"/>
                  <a:gd name="T6" fmla="*/ 37 w 100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04">
                    <a:moveTo>
                      <a:pt x="100" y="72"/>
                    </a:moveTo>
                    <a:cubicBezTo>
                      <a:pt x="83" y="99"/>
                      <a:pt x="45" y="104"/>
                      <a:pt x="22" y="82"/>
                    </a:cubicBezTo>
                    <a:cubicBezTo>
                      <a:pt x="0" y="61"/>
                      <a:pt x="2" y="24"/>
                      <a:pt x="26" y="6"/>
                    </a:cubicBezTo>
                    <a:cubicBezTo>
                      <a:pt x="30" y="3"/>
                      <a:pt x="33" y="1"/>
                      <a:pt x="37" y="0"/>
                    </a:cubicBezTo>
                  </a:path>
                </a:pathLst>
              </a:custGeom>
              <a:noFill/>
              <a:ln w="34925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ïṡlíďè"/>
              <p:cNvSpPr/>
              <p:nvPr/>
            </p:nvSpPr>
            <p:spPr bwMode="auto">
              <a:xfrm>
                <a:off x="5538419" y="3873241"/>
                <a:ext cx="259106" cy="248374"/>
              </a:xfrm>
              <a:custGeom>
                <a:avLst/>
                <a:gdLst>
                  <a:gd name="T0" fmla="*/ 16 w 99"/>
                  <a:gd name="T1" fmla="*/ 95 h 95"/>
                  <a:gd name="T2" fmla="*/ 22 w 99"/>
                  <a:gd name="T3" fmla="*/ 21 h 95"/>
                  <a:gd name="T4" fmla="*/ 99 w 99"/>
                  <a:gd name="T5" fmla="*/ 2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9" h="95">
                    <a:moveTo>
                      <a:pt x="16" y="95"/>
                    </a:moveTo>
                    <a:cubicBezTo>
                      <a:pt x="0" y="73"/>
                      <a:pt x="1" y="40"/>
                      <a:pt x="22" y="21"/>
                    </a:cubicBezTo>
                    <a:cubicBezTo>
                      <a:pt x="43" y="1"/>
                      <a:pt x="78" y="0"/>
                      <a:pt x="99" y="20"/>
                    </a:cubicBezTo>
                  </a:path>
                </a:pathLst>
              </a:custGeom>
              <a:noFill/>
              <a:ln w="34925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îSḷíde"/>
              <p:cNvSpPr/>
              <p:nvPr/>
            </p:nvSpPr>
            <p:spPr bwMode="auto">
              <a:xfrm>
                <a:off x="6507383" y="4163011"/>
                <a:ext cx="96590" cy="32197"/>
              </a:xfrm>
              <a:custGeom>
                <a:avLst/>
                <a:gdLst>
                  <a:gd name="T0" fmla="*/ 0 w 37"/>
                  <a:gd name="T1" fmla="*/ 9 h 12"/>
                  <a:gd name="T2" fmla="*/ 37 w 37"/>
                  <a:gd name="T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" h="12">
                    <a:moveTo>
                      <a:pt x="0" y="9"/>
                    </a:moveTo>
                    <a:cubicBezTo>
                      <a:pt x="11" y="0"/>
                      <a:pt x="26" y="4"/>
                      <a:pt x="37" y="12"/>
                    </a:cubicBezTo>
                  </a:path>
                </a:pathLst>
              </a:custGeom>
              <a:noFill/>
              <a:ln w="34925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iS1îḓé"/>
              <p:cNvSpPr/>
              <p:nvPr/>
            </p:nvSpPr>
            <p:spPr bwMode="auto">
              <a:xfrm>
                <a:off x="5742332" y="3939168"/>
                <a:ext cx="542742" cy="394025"/>
              </a:xfrm>
              <a:custGeom>
                <a:avLst/>
                <a:gdLst>
                  <a:gd name="T0" fmla="*/ 69 w 207"/>
                  <a:gd name="T1" fmla="*/ 151 h 151"/>
                  <a:gd name="T2" fmla="*/ 0 w 207"/>
                  <a:gd name="T3" fmla="*/ 83 h 151"/>
                  <a:gd name="T4" fmla="*/ 69 w 207"/>
                  <a:gd name="T5" fmla="*/ 15 h 151"/>
                  <a:gd name="T6" fmla="*/ 103 w 207"/>
                  <a:gd name="T7" fmla="*/ 24 h 151"/>
                  <a:gd name="T8" fmla="*/ 109 w 207"/>
                  <a:gd name="T9" fmla="*/ 17 h 151"/>
                  <a:gd name="T10" fmla="*/ 150 w 207"/>
                  <a:gd name="T11" fmla="*/ 0 h 151"/>
                  <a:gd name="T12" fmla="*/ 150 w 207"/>
                  <a:gd name="T13" fmla="*/ 0 h 151"/>
                  <a:gd name="T14" fmla="*/ 190 w 207"/>
                  <a:gd name="T15" fmla="*/ 17 h 151"/>
                  <a:gd name="T16" fmla="*/ 207 w 207"/>
                  <a:gd name="T17" fmla="*/ 57 h 151"/>
                  <a:gd name="T18" fmla="*/ 190 w 207"/>
                  <a:gd name="T19" fmla="*/ 98 h 151"/>
                  <a:gd name="T20" fmla="*/ 150 w 207"/>
                  <a:gd name="T21" fmla="*/ 115 h 151"/>
                  <a:gd name="T22" fmla="*/ 131 w 207"/>
                  <a:gd name="T23" fmla="*/ 111 h 151"/>
                  <a:gd name="T24" fmla="*/ 69 w 207"/>
                  <a:gd name="T25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151">
                    <a:moveTo>
                      <a:pt x="69" y="151"/>
                    </a:moveTo>
                    <a:cubicBezTo>
                      <a:pt x="32" y="151"/>
                      <a:pt x="0" y="120"/>
                      <a:pt x="0" y="83"/>
                    </a:cubicBezTo>
                    <a:cubicBezTo>
                      <a:pt x="0" y="46"/>
                      <a:pt x="32" y="15"/>
                      <a:pt x="69" y="15"/>
                    </a:cubicBezTo>
                    <a:cubicBezTo>
                      <a:pt x="81" y="15"/>
                      <a:pt x="92" y="18"/>
                      <a:pt x="103" y="24"/>
                    </a:cubicBezTo>
                    <a:cubicBezTo>
                      <a:pt x="105" y="22"/>
                      <a:pt x="107" y="19"/>
                      <a:pt x="109" y="17"/>
                    </a:cubicBezTo>
                    <a:cubicBezTo>
                      <a:pt x="120" y="6"/>
                      <a:pt x="135" y="0"/>
                      <a:pt x="150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65" y="0"/>
                      <a:pt x="179" y="6"/>
                      <a:pt x="190" y="17"/>
                    </a:cubicBezTo>
                    <a:cubicBezTo>
                      <a:pt x="201" y="27"/>
                      <a:pt x="207" y="42"/>
                      <a:pt x="207" y="57"/>
                    </a:cubicBezTo>
                    <a:cubicBezTo>
                      <a:pt x="207" y="72"/>
                      <a:pt x="201" y="87"/>
                      <a:pt x="190" y="98"/>
                    </a:cubicBezTo>
                    <a:cubicBezTo>
                      <a:pt x="179" y="108"/>
                      <a:pt x="165" y="115"/>
                      <a:pt x="150" y="115"/>
                    </a:cubicBezTo>
                    <a:cubicBezTo>
                      <a:pt x="143" y="115"/>
                      <a:pt x="137" y="113"/>
                      <a:pt x="131" y="111"/>
                    </a:cubicBezTo>
                    <a:cubicBezTo>
                      <a:pt x="119" y="136"/>
                      <a:pt x="95" y="151"/>
                      <a:pt x="69" y="151"/>
                    </a:cubicBezTo>
                    <a:close/>
                  </a:path>
                </a:pathLst>
              </a:custGeom>
              <a:solidFill>
                <a:srgbClr val="3F3A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íS1iďê"/>
              <p:cNvSpPr/>
              <p:nvPr/>
            </p:nvSpPr>
            <p:spPr bwMode="auto">
              <a:xfrm>
                <a:off x="5727000" y="3922302"/>
                <a:ext cx="573406" cy="429287"/>
              </a:xfrm>
              <a:custGeom>
                <a:avLst/>
                <a:gdLst>
                  <a:gd name="T0" fmla="*/ 156 w 219"/>
                  <a:gd name="T1" fmla="*/ 12 h 164"/>
                  <a:gd name="T2" fmla="*/ 192 w 219"/>
                  <a:gd name="T3" fmla="*/ 27 h 164"/>
                  <a:gd name="T4" fmla="*/ 206 w 219"/>
                  <a:gd name="T5" fmla="*/ 63 h 164"/>
                  <a:gd name="T6" fmla="*/ 192 w 219"/>
                  <a:gd name="T7" fmla="*/ 99 h 164"/>
                  <a:gd name="T8" fmla="*/ 156 w 219"/>
                  <a:gd name="T9" fmla="*/ 114 h 164"/>
                  <a:gd name="T10" fmla="*/ 133 w 219"/>
                  <a:gd name="T11" fmla="*/ 109 h 164"/>
                  <a:gd name="T12" fmla="*/ 75 w 219"/>
                  <a:gd name="T13" fmla="*/ 151 h 164"/>
                  <a:gd name="T14" fmla="*/ 13 w 219"/>
                  <a:gd name="T15" fmla="*/ 89 h 164"/>
                  <a:gd name="T16" fmla="*/ 75 w 219"/>
                  <a:gd name="T17" fmla="*/ 27 h 164"/>
                  <a:gd name="T18" fmla="*/ 111 w 219"/>
                  <a:gd name="T19" fmla="*/ 39 h 164"/>
                  <a:gd name="T20" fmla="*/ 120 w 219"/>
                  <a:gd name="T21" fmla="*/ 27 h 164"/>
                  <a:gd name="T22" fmla="*/ 156 w 219"/>
                  <a:gd name="T23" fmla="*/ 12 h 164"/>
                  <a:gd name="T24" fmla="*/ 156 w 219"/>
                  <a:gd name="T25" fmla="*/ 0 h 164"/>
                  <a:gd name="T26" fmla="*/ 111 w 219"/>
                  <a:gd name="T27" fmla="*/ 18 h 164"/>
                  <a:gd name="T28" fmla="*/ 107 w 219"/>
                  <a:gd name="T29" fmla="*/ 22 h 164"/>
                  <a:gd name="T30" fmla="*/ 75 w 219"/>
                  <a:gd name="T31" fmla="*/ 14 h 164"/>
                  <a:gd name="T32" fmla="*/ 0 w 219"/>
                  <a:gd name="T33" fmla="*/ 89 h 164"/>
                  <a:gd name="T34" fmla="*/ 75 w 219"/>
                  <a:gd name="T35" fmla="*/ 164 h 164"/>
                  <a:gd name="T36" fmla="*/ 140 w 219"/>
                  <a:gd name="T37" fmla="*/ 125 h 164"/>
                  <a:gd name="T38" fmla="*/ 156 w 219"/>
                  <a:gd name="T39" fmla="*/ 127 h 164"/>
                  <a:gd name="T40" fmla="*/ 201 w 219"/>
                  <a:gd name="T41" fmla="*/ 108 h 164"/>
                  <a:gd name="T42" fmla="*/ 219 w 219"/>
                  <a:gd name="T43" fmla="*/ 63 h 164"/>
                  <a:gd name="T44" fmla="*/ 201 w 219"/>
                  <a:gd name="T45" fmla="*/ 18 h 164"/>
                  <a:gd name="T46" fmla="*/ 156 w 219"/>
                  <a:gd name="T4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9" h="164">
                    <a:moveTo>
                      <a:pt x="156" y="12"/>
                    </a:moveTo>
                    <a:cubicBezTo>
                      <a:pt x="169" y="12"/>
                      <a:pt x="182" y="18"/>
                      <a:pt x="192" y="27"/>
                    </a:cubicBezTo>
                    <a:cubicBezTo>
                      <a:pt x="201" y="37"/>
                      <a:pt x="206" y="50"/>
                      <a:pt x="206" y="63"/>
                    </a:cubicBezTo>
                    <a:cubicBezTo>
                      <a:pt x="206" y="77"/>
                      <a:pt x="201" y="90"/>
                      <a:pt x="192" y="99"/>
                    </a:cubicBezTo>
                    <a:cubicBezTo>
                      <a:pt x="182" y="109"/>
                      <a:pt x="169" y="114"/>
                      <a:pt x="156" y="114"/>
                    </a:cubicBezTo>
                    <a:cubicBezTo>
                      <a:pt x="148" y="114"/>
                      <a:pt x="140" y="112"/>
                      <a:pt x="133" y="109"/>
                    </a:cubicBezTo>
                    <a:cubicBezTo>
                      <a:pt x="125" y="133"/>
                      <a:pt x="101" y="151"/>
                      <a:pt x="75" y="151"/>
                    </a:cubicBezTo>
                    <a:cubicBezTo>
                      <a:pt x="41" y="151"/>
                      <a:pt x="13" y="123"/>
                      <a:pt x="13" y="89"/>
                    </a:cubicBezTo>
                    <a:cubicBezTo>
                      <a:pt x="13" y="55"/>
                      <a:pt x="41" y="27"/>
                      <a:pt x="75" y="27"/>
                    </a:cubicBezTo>
                    <a:cubicBezTo>
                      <a:pt x="88" y="27"/>
                      <a:pt x="101" y="32"/>
                      <a:pt x="111" y="39"/>
                    </a:cubicBezTo>
                    <a:cubicBezTo>
                      <a:pt x="113" y="35"/>
                      <a:pt x="116" y="31"/>
                      <a:pt x="120" y="27"/>
                    </a:cubicBezTo>
                    <a:cubicBezTo>
                      <a:pt x="129" y="18"/>
                      <a:pt x="142" y="12"/>
                      <a:pt x="156" y="12"/>
                    </a:cubicBezTo>
                    <a:moveTo>
                      <a:pt x="156" y="0"/>
                    </a:moveTo>
                    <a:cubicBezTo>
                      <a:pt x="139" y="0"/>
                      <a:pt x="122" y="6"/>
                      <a:pt x="111" y="18"/>
                    </a:cubicBezTo>
                    <a:cubicBezTo>
                      <a:pt x="109" y="19"/>
                      <a:pt x="108" y="21"/>
                      <a:pt x="107" y="22"/>
                    </a:cubicBezTo>
                    <a:cubicBezTo>
                      <a:pt x="97" y="17"/>
                      <a:pt x="86" y="14"/>
                      <a:pt x="75" y="14"/>
                    </a:cubicBezTo>
                    <a:cubicBezTo>
                      <a:pt x="34" y="14"/>
                      <a:pt x="0" y="49"/>
                      <a:pt x="0" y="89"/>
                    </a:cubicBezTo>
                    <a:cubicBezTo>
                      <a:pt x="0" y="130"/>
                      <a:pt x="34" y="164"/>
                      <a:pt x="75" y="164"/>
                    </a:cubicBezTo>
                    <a:cubicBezTo>
                      <a:pt x="102" y="164"/>
                      <a:pt x="127" y="149"/>
                      <a:pt x="140" y="125"/>
                    </a:cubicBezTo>
                    <a:cubicBezTo>
                      <a:pt x="145" y="126"/>
                      <a:pt x="150" y="127"/>
                      <a:pt x="156" y="127"/>
                    </a:cubicBezTo>
                    <a:cubicBezTo>
                      <a:pt x="172" y="127"/>
                      <a:pt x="189" y="120"/>
                      <a:pt x="201" y="108"/>
                    </a:cubicBezTo>
                    <a:cubicBezTo>
                      <a:pt x="213" y="97"/>
                      <a:pt x="219" y="80"/>
                      <a:pt x="219" y="63"/>
                    </a:cubicBezTo>
                    <a:cubicBezTo>
                      <a:pt x="219" y="47"/>
                      <a:pt x="213" y="30"/>
                      <a:pt x="201" y="18"/>
                    </a:cubicBezTo>
                    <a:cubicBezTo>
                      <a:pt x="189" y="6"/>
                      <a:pt x="172" y="0"/>
                      <a:pt x="1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ïṣ1íḓê"/>
              <p:cNvSpPr/>
              <p:nvPr/>
            </p:nvSpPr>
            <p:spPr bwMode="auto">
              <a:xfrm>
                <a:off x="5904847" y="4095551"/>
                <a:ext cx="173249" cy="133386"/>
              </a:xfrm>
              <a:custGeom>
                <a:avLst/>
                <a:gdLst>
                  <a:gd name="T0" fmla="*/ 66 w 66"/>
                  <a:gd name="T1" fmla="*/ 51 h 51"/>
                  <a:gd name="T2" fmla="*/ 0 w 66"/>
                  <a:gd name="T3" fmla="*/ 1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6" h="51">
                    <a:moveTo>
                      <a:pt x="66" y="51"/>
                    </a:moveTo>
                    <a:cubicBezTo>
                      <a:pt x="66" y="51"/>
                      <a:pt x="42" y="0"/>
                      <a:pt x="0" y="14"/>
                    </a:cubicBezTo>
                  </a:path>
                </a:pathLst>
              </a:custGeom>
              <a:noFill/>
              <a:ln w="34925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îşļîḑe"/>
              <p:cNvSpPr/>
              <p:nvPr/>
            </p:nvSpPr>
            <p:spPr bwMode="auto">
              <a:xfrm>
                <a:off x="6745024" y="4196740"/>
                <a:ext cx="78192" cy="81259"/>
              </a:xfrm>
              <a:custGeom>
                <a:avLst/>
                <a:gdLst>
                  <a:gd name="T0" fmla="*/ 30 w 30"/>
                  <a:gd name="T1" fmla="*/ 0 h 31"/>
                  <a:gd name="T2" fmla="*/ 0 w 30"/>
                  <a:gd name="T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0" h="31">
                    <a:moveTo>
                      <a:pt x="30" y="0"/>
                    </a:moveTo>
                    <a:cubicBezTo>
                      <a:pt x="30" y="0"/>
                      <a:pt x="24" y="16"/>
                      <a:pt x="0" y="31"/>
                    </a:cubicBezTo>
                  </a:path>
                </a:pathLst>
              </a:custGeom>
              <a:noFill/>
              <a:ln w="34925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íSḻïde"/>
              <p:cNvSpPr/>
              <p:nvPr/>
            </p:nvSpPr>
            <p:spPr bwMode="auto">
              <a:xfrm>
                <a:off x="6619304" y="3799649"/>
                <a:ext cx="50595" cy="148718"/>
              </a:xfrm>
              <a:custGeom>
                <a:avLst/>
                <a:gdLst>
                  <a:gd name="T0" fmla="*/ 0 w 19"/>
                  <a:gd name="T1" fmla="*/ 0 h 57"/>
                  <a:gd name="T2" fmla="*/ 9 w 19"/>
                  <a:gd name="T3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" h="57">
                    <a:moveTo>
                      <a:pt x="0" y="0"/>
                    </a:moveTo>
                    <a:cubicBezTo>
                      <a:pt x="16" y="14"/>
                      <a:pt x="19" y="40"/>
                      <a:pt x="9" y="57"/>
                    </a:cubicBezTo>
                  </a:path>
                </a:pathLst>
              </a:custGeom>
              <a:noFill/>
              <a:ln w="34925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íŝľïḓè"/>
              <p:cNvSpPr/>
              <p:nvPr/>
            </p:nvSpPr>
            <p:spPr bwMode="auto">
              <a:xfrm>
                <a:off x="6318803" y="4159944"/>
                <a:ext cx="39862" cy="133386"/>
              </a:xfrm>
              <a:custGeom>
                <a:avLst/>
                <a:gdLst>
                  <a:gd name="T0" fmla="*/ 0 w 15"/>
                  <a:gd name="T1" fmla="*/ 0 h 51"/>
                  <a:gd name="T2" fmla="*/ 12 w 15"/>
                  <a:gd name="T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" h="51">
                    <a:moveTo>
                      <a:pt x="0" y="0"/>
                    </a:moveTo>
                    <a:cubicBezTo>
                      <a:pt x="9" y="11"/>
                      <a:pt x="15" y="36"/>
                      <a:pt x="12" y="51"/>
                    </a:cubicBezTo>
                  </a:path>
                </a:pathLst>
              </a:custGeom>
              <a:noFill/>
              <a:ln w="34925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iṩlîḋe"/>
              <p:cNvSpPr/>
              <p:nvPr/>
            </p:nvSpPr>
            <p:spPr bwMode="auto">
              <a:xfrm>
                <a:off x="6171619" y="4304062"/>
                <a:ext cx="52128" cy="104255"/>
              </a:xfrm>
              <a:custGeom>
                <a:avLst/>
                <a:gdLst>
                  <a:gd name="T0" fmla="*/ 20 w 20"/>
                  <a:gd name="T1" fmla="*/ 40 h 40"/>
                  <a:gd name="T2" fmla="*/ 0 w 2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" h="40">
                    <a:moveTo>
                      <a:pt x="20" y="40"/>
                    </a:moveTo>
                    <a:cubicBezTo>
                      <a:pt x="20" y="40"/>
                      <a:pt x="2" y="26"/>
                      <a:pt x="0" y="0"/>
                    </a:cubicBezTo>
                  </a:path>
                </a:pathLst>
              </a:custGeom>
              <a:noFill/>
              <a:ln w="34925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iṧľíḍè"/>
              <p:cNvSpPr/>
              <p:nvPr/>
            </p:nvSpPr>
            <p:spPr bwMode="auto">
              <a:xfrm>
                <a:off x="6248277" y="4423649"/>
                <a:ext cx="306634" cy="154851"/>
              </a:xfrm>
              <a:custGeom>
                <a:avLst/>
                <a:gdLst>
                  <a:gd name="T0" fmla="*/ 117 w 117"/>
                  <a:gd name="T1" fmla="*/ 0 h 59"/>
                  <a:gd name="T2" fmla="*/ 0 w 117"/>
                  <a:gd name="T3" fmla="*/ 4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7" h="59">
                    <a:moveTo>
                      <a:pt x="117" y="0"/>
                    </a:moveTo>
                    <a:cubicBezTo>
                      <a:pt x="117" y="0"/>
                      <a:pt x="64" y="59"/>
                      <a:pt x="0" y="44"/>
                    </a:cubicBezTo>
                  </a:path>
                </a:pathLst>
              </a:custGeom>
              <a:noFill/>
              <a:ln w="34925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i$lïḑe"/>
              <p:cNvSpPr/>
              <p:nvPr/>
            </p:nvSpPr>
            <p:spPr bwMode="auto">
              <a:xfrm>
                <a:off x="6206882" y="3786096"/>
                <a:ext cx="41396" cy="56728"/>
              </a:xfrm>
              <a:custGeom>
                <a:avLst/>
                <a:gdLst>
                  <a:gd name="T0" fmla="*/ 0 w 16"/>
                  <a:gd name="T1" fmla="*/ 0 h 22"/>
                  <a:gd name="T2" fmla="*/ 16 w 16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22">
                    <a:moveTo>
                      <a:pt x="0" y="0"/>
                    </a:moveTo>
                    <a:cubicBezTo>
                      <a:pt x="0" y="0"/>
                      <a:pt x="12" y="11"/>
                      <a:pt x="16" y="22"/>
                    </a:cubicBezTo>
                  </a:path>
                </a:pathLst>
              </a:custGeom>
              <a:noFill/>
              <a:ln w="34925" cap="rnd">
                <a:solidFill>
                  <a:srgbClr val="FFFFFF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7" name="isḷiďé"/>
          <p:cNvSpPr/>
          <p:nvPr/>
        </p:nvSpPr>
        <p:spPr>
          <a:xfrm rot="3300000">
            <a:off x="-1069975" y="1538605"/>
            <a:ext cx="6216650" cy="6216650"/>
          </a:xfrm>
          <a:prstGeom prst="donut">
            <a:avLst>
              <a:gd name="adj" fmla="val 21222"/>
            </a:avLst>
          </a:prstGeom>
          <a:gradFill flip="none" rotWithShape="1">
            <a:gsLst>
              <a:gs pos="57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bg1">
                  <a:lumMod val="85000"/>
                  <a:alpha val="3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917440" y="4648835"/>
            <a:ext cx="5169535" cy="1386840"/>
            <a:chOff x="8409" y="6342"/>
            <a:chExt cx="8141" cy="2184"/>
          </a:xfrm>
        </p:grpSpPr>
        <p:sp>
          <p:nvSpPr>
            <p:cNvPr id="9" name="í$lïḍe"/>
            <p:cNvSpPr/>
            <p:nvPr/>
          </p:nvSpPr>
          <p:spPr>
            <a:xfrm>
              <a:off x="8409" y="6342"/>
              <a:ext cx="701" cy="701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7500" lnSpcReduction="1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3" name="iṧľíďé"/>
            <p:cNvSpPr txBox="1"/>
            <p:nvPr/>
          </p:nvSpPr>
          <p:spPr bwMode="auto">
            <a:xfrm>
              <a:off x="9096" y="6344"/>
              <a:ext cx="5003" cy="6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研究样本</a:t>
              </a:r>
            </a:p>
          </p:txBody>
        </p:sp>
        <p:sp>
          <p:nvSpPr>
            <p:cNvPr id="14" name="ïSḷïḑê"/>
            <p:cNvSpPr/>
            <p:nvPr/>
          </p:nvSpPr>
          <p:spPr bwMode="auto">
            <a:xfrm>
              <a:off x="8956" y="7160"/>
              <a:ext cx="7594" cy="1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2019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年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月全球收入前八百的手游图标。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679950" y="3187764"/>
            <a:ext cx="6514465" cy="1391285"/>
            <a:chOff x="7683" y="4453"/>
            <a:chExt cx="10259" cy="2191"/>
          </a:xfrm>
        </p:grpSpPr>
        <p:sp>
          <p:nvSpPr>
            <p:cNvPr id="10" name="ïṣ1ide"/>
            <p:cNvSpPr/>
            <p:nvPr/>
          </p:nvSpPr>
          <p:spPr>
            <a:xfrm>
              <a:off x="7683" y="4473"/>
              <a:ext cx="701" cy="701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7500" lnSpcReduction="1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16" name="iṩḷïḓé"/>
            <p:cNvSpPr txBox="1"/>
            <p:nvPr/>
          </p:nvSpPr>
          <p:spPr bwMode="auto">
            <a:xfrm>
              <a:off x="8408" y="4453"/>
              <a:ext cx="4789" cy="74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研究目的</a:t>
              </a:r>
            </a:p>
          </p:txBody>
        </p:sp>
        <p:sp>
          <p:nvSpPr>
            <p:cNvPr id="17" name="îs1îḋê"/>
            <p:cNvSpPr/>
            <p:nvPr/>
          </p:nvSpPr>
          <p:spPr bwMode="auto">
            <a:xfrm>
              <a:off x="8384" y="5193"/>
              <a:ext cx="9558" cy="1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统计分析目前各类型手游图标的特征，总结目前各类型手游的主流设计与观感，为图标设计提供参考。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487420" y="1717169"/>
            <a:ext cx="7885430" cy="1391285"/>
            <a:chOff x="5864" y="2675"/>
            <a:chExt cx="12418" cy="2191"/>
          </a:xfrm>
        </p:grpSpPr>
        <p:sp>
          <p:nvSpPr>
            <p:cNvPr id="78" name="ïṣ1ide"/>
            <p:cNvSpPr/>
            <p:nvPr/>
          </p:nvSpPr>
          <p:spPr>
            <a:xfrm>
              <a:off x="5864" y="2695"/>
              <a:ext cx="701" cy="701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7500" lnSpcReduction="1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79" name="iṩḷïḓé"/>
            <p:cNvSpPr txBox="1"/>
            <p:nvPr/>
          </p:nvSpPr>
          <p:spPr bwMode="auto">
            <a:xfrm>
              <a:off x="6589" y="2675"/>
              <a:ext cx="4789" cy="74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研究背景</a:t>
              </a:r>
            </a:p>
          </p:txBody>
        </p:sp>
        <p:sp>
          <p:nvSpPr>
            <p:cNvPr id="80" name="îs1îḋê"/>
            <p:cNvSpPr/>
            <p:nvPr/>
          </p:nvSpPr>
          <p:spPr bwMode="auto">
            <a:xfrm>
              <a:off x="6565" y="3415"/>
              <a:ext cx="11717" cy="1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在图标设计中，是否有一些约定俗成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的“潜规则”？什么样的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图标与游戏的匹配度更高？游戏的受众通常偏好什么样的风格？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SLG</a:t>
            </a:r>
            <a:r>
              <a:rPr lang="zh-CN" altLang="en-US" dirty="0"/>
              <a:t>游戏图标的主流画风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8" name="îṡḻiḋé">
            <a:extLst>
              <a:ext uri="{FF2B5EF4-FFF2-40B4-BE49-F238E27FC236}">
                <a16:creationId xmlns:a16="http://schemas.microsoft.com/office/drawing/2014/main" id="{F1C87C69-BEAD-44B1-8E92-5E4B57D7F497}"/>
              </a:ext>
            </a:extLst>
          </p:cNvPr>
          <p:cNvSpPr txBox="1"/>
          <p:nvPr/>
        </p:nvSpPr>
        <p:spPr>
          <a:xfrm>
            <a:off x="6398418" y="2276473"/>
            <a:ext cx="4860000" cy="262890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写实画风</a:t>
            </a:r>
            <a:r>
              <a:rPr lang="zh-CN" altLang="en-US" sz="1600" dirty="0">
                <a:latin typeface="+mj-ea"/>
                <a:ea typeface="+mj-ea"/>
              </a:rPr>
              <a:t>是</a:t>
            </a:r>
            <a:r>
              <a:rPr lang="en-US" altLang="zh-CN" sz="1600" dirty="0">
                <a:latin typeface="+mj-ea"/>
                <a:ea typeface="+mj-ea"/>
              </a:rPr>
              <a:t>SLG</a:t>
            </a:r>
            <a:r>
              <a:rPr lang="zh-CN" altLang="en-US" sz="1600" dirty="0">
                <a:latin typeface="+mj-ea"/>
                <a:ea typeface="+mj-ea"/>
              </a:rPr>
              <a:t>游戏中最常采用的画风，这种画风能更真实地展现战争感。</a:t>
            </a: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400" dirty="0">
              <a:latin typeface="+mj-ea"/>
              <a:ea typeface="+mj-ea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F8E52385-8FC4-4712-A225-D2D674EA6C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5880646"/>
              </p:ext>
            </p:extLst>
          </p:nvPr>
        </p:nvGraphicFramePr>
        <p:xfrm>
          <a:off x="933582" y="1690581"/>
          <a:ext cx="5050500" cy="38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" name="图片 14" descr="Last Shelter: Survival">
            <a:extLst>
              <a:ext uri="{FF2B5EF4-FFF2-40B4-BE49-F238E27FC236}">
                <a16:creationId xmlns:a16="http://schemas.microsoft.com/office/drawing/2014/main" id="{67D8D79C-7DE9-4E2E-9FB3-45714C3B0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31" y="3362173"/>
            <a:ext cx="1093869" cy="1093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6" name="图片 15" descr="Vikings: War of Clans">
            <a:extLst>
              <a:ext uri="{FF2B5EF4-FFF2-40B4-BE49-F238E27FC236}">
                <a16:creationId xmlns:a16="http://schemas.microsoft.com/office/drawing/2014/main" id="{A361334B-589B-46CD-965E-75E40C70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931" y="3373355"/>
            <a:ext cx="1093869" cy="1093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" name="图片 16" descr="Rise of the Kings">
            <a:extLst>
              <a:ext uri="{FF2B5EF4-FFF2-40B4-BE49-F238E27FC236}">
                <a16:creationId xmlns:a16="http://schemas.microsoft.com/office/drawing/2014/main" id="{407AEA71-A270-43AA-97C3-5B408D79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131" y="3362173"/>
            <a:ext cx="1093869" cy="1093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9923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056414" y="2796989"/>
            <a:ext cx="5419185" cy="895350"/>
          </a:xfrm>
        </p:spPr>
        <p:txBody>
          <a:bodyPr/>
          <a:lstStyle/>
          <a:p>
            <a:r>
              <a:rPr lang="zh-CN" altLang="en-US" sz="3600" dirty="0"/>
              <a:t>模拟经营</a:t>
            </a:r>
            <a:r>
              <a:rPr lang="en-US" altLang="zh-CN" sz="3600" dirty="0"/>
              <a:t>/</a:t>
            </a:r>
            <a:r>
              <a:rPr lang="zh-CN" altLang="en-US" sz="3600" dirty="0"/>
              <a:t>养成类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18954" y="3161665"/>
            <a:ext cx="599440" cy="43942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D93844"/>
                </a:solidFill>
                <a:latin typeface="Impact" panose="020B0806030902050204" pitchFamily="34" charset="0"/>
                <a:ea typeface="微软雅黑" panose="020B0503020204020204" charset="-122"/>
              </a:rPr>
              <a:t>9%</a:t>
            </a: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>
            <a:off x="5056414" y="3720148"/>
            <a:ext cx="4220936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836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模拟经营</a:t>
            </a:r>
            <a:r>
              <a:rPr lang="en-US" altLang="zh-CN" dirty="0"/>
              <a:t>/</a:t>
            </a:r>
            <a:r>
              <a:rPr lang="zh-CN" altLang="en-US" dirty="0"/>
              <a:t>养成游戏特征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114421"/>
            <a:ext cx="10850563" cy="119062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模拟经营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养成游戏也是女性用户偏好的一个游戏类型，游戏往往</a:t>
            </a:r>
            <a:r>
              <a:rPr lang="zh-CN" altLang="en-US" sz="1600" b="1" dirty="0">
                <a:latin typeface="+mj-ea"/>
                <a:ea typeface="+mj-ea"/>
              </a:rPr>
              <a:t>操作简单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600" b="1" dirty="0">
                <a:latin typeface="+mj-ea"/>
                <a:ea typeface="+mj-ea"/>
              </a:rPr>
              <a:t>强调成长变化</a:t>
            </a:r>
            <a:r>
              <a:rPr lang="zh-CN" altLang="en-US" sz="1600" dirty="0">
                <a:latin typeface="+mj-ea"/>
                <a:ea typeface="+mj-ea"/>
              </a:rPr>
              <a:t>并让玩家从中获得</a:t>
            </a:r>
            <a:r>
              <a:rPr lang="zh-CN" altLang="en-US" sz="1600" b="1" dirty="0">
                <a:latin typeface="+mj-ea"/>
                <a:ea typeface="+mj-ea"/>
              </a:rPr>
              <a:t>成就感</a:t>
            </a:r>
            <a:r>
              <a:rPr lang="zh-CN" altLang="en-US" sz="1600" dirty="0">
                <a:latin typeface="+mj-ea"/>
                <a:ea typeface="+mj-ea"/>
              </a:rPr>
              <a:t>，并可以让玩家模拟现实中比较难得的体验，可以将其细分为城市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餐厅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农场模拟经营类、宫斗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官场类与偶像养成类。</a:t>
            </a:r>
            <a:endParaRPr lang="en-US" sz="1600" dirty="0">
              <a:latin typeface="+mj-ea"/>
              <a:ea typeface="+mj-ea"/>
            </a:endParaRPr>
          </a:p>
        </p:txBody>
      </p:sp>
      <p:pic>
        <p:nvPicPr>
          <p:cNvPr id="29698" name="Picture 2" descr="âhay dayâçå¾çæç´¢ç»æ">
            <a:extLst>
              <a:ext uri="{FF2B5EF4-FFF2-40B4-BE49-F238E27FC236}">
                <a16:creationId xmlns:a16="http://schemas.microsoft.com/office/drawing/2014/main" id="{B7775808-7252-4398-975B-AEE593F1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65" y="2874165"/>
            <a:ext cx="3772361" cy="212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E460CC-78BC-45EE-82BD-DA5FCC6EA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12" y="2390771"/>
            <a:ext cx="2157411" cy="3835397"/>
          </a:xfrm>
          <a:prstGeom prst="rect">
            <a:avLst/>
          </a:prstGeom>
        </p:spPr>
      </p:pic>
      <p:pic>
        <p:nvPicPr>
          <p:cNvPr id="29704" name="Picture 8" descr="âå¶åæ¢¦å¹»ç¥­è¯¾ç¨âçå¾çæç´¢ç»æ">
            <a:extLst>
              <a:ext uri="{FF2B5EF4-FFF2-40B4-BE49-F238E27FC236}">
                <a16:creationId xmlns:a16="http://schemas.microsoft.com/office/drawing/2014/main" id="{7F4990AA-BB6F-423D-BDB6-06D100C88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010" y="2874165"/>
            <a:ext cx="3778515" cy="212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80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模拟经营</a:t>
            </a:r>
            <a:r>
              <a:rPr lang="en-US" altLang="zh-CN" dirty="0"/>
              <a:t>/</a:t>
            </a:r>
            <a:r>
              <a:rPr lang="zh-CN" altLang="en-US" dirty="0"/>
              <a:t>养成游戏图标观感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îṡḻiḋé">
            <a:extLst>
              <a:ext uri="{FF2B5EF4-FFF2-40B4-BE49-F238E27FC236}">
                <a16:creationId xmlns:a16="http://schemas.microsoft.com/office/drawing/2014/main" id="{9D73E0DA-9C48-4E6E-8795-54A75D11D35A}"/>
              </a:ext>
            </a:extLst>
          </p:cNvPr>
          <p:cNvSpPr txBox="1"/>
          <p:nvPr/>
        </p:nvSpPr>
        <p:spPr>
          <a:xfrm>
            <a:off x="669923" y="1114421"/>
            <a:ext cx="10850563" cy="7905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各类型的模拟经营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养成游戏的观感差异较大，但绝大多数图标都采用明亮色调，给人快乐、轻松的感觉。</a:t>
            </a:r>
            <a:endParaRPr lang="en-US" sz="1600" dirty="0">
              <a:latin typeface="+mj-ea"/>
              <a:ea typeface="+mj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0B90491-89E6-4881-BCB1-B3EBCACFB3C9}"/>
              </a:ext>
            </a:extLst>
          </p:cNvPr>
          <p:cNvSpPr/>
          <p:nvPr/>
        </p:nvSpPr>
        <p:spPr>
          <a:xfrm>
            <a:off x="7916752" y="2159901"/>
            <a:ext cx="3284648" cy="890372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传统的餐厅</a:t>
            </a:r>
            <a:r>
              <a:rPr lang="en-US" altLang="zh-CN" sz="1200" dirty="0"/>
              <a:t>/</a:t>
            </a:r>
            <a:r>
              <a:rPr lang="zh-CN" altLang="en-US" sz="1200" dirty="0"/>
              <a:t>城市</a:t>
            </a:r>
            <a:r>
              <a:rPr lang="en-US" altLang="zh-CN" sz="1200" dirty="0"/>
              <a:t>/</a:t>
            </a:r>
            <a:r>
              <a:rPr lang="zh-CN" altLang="en-US" sz="1200" dirty="0"/>
              <a:t>农场经营类手游，往往传递出快乐、轻松的感觉。此外常常体现经营的对象，从而更清晰地传达游戏的内容。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54D303-CE37-4145-89AC-E3AD859326E0}"/>
              </a:ext>
            </a:extLst>
          </p:cNvPr>
          <p:cNvSpPr/>
          <p:nvPr/>
        </p:nvSpPr>
        <p:spPr>
          <a:xfrm>
            <a:off x="7916752" y="3256035"/>
            <a:ext cx="3284648" cy="1167371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偶像养成类手游（日系产品为主）则在快乐感之外，还常常体现出偶像感。男性向的偶像养成游戏常透露梦幻感，女性向的偶像养成游戏则明显可以看出女性向的特征。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4173C0-5C38-4D89-A528-3A5A88C628D1}"/>
              </a:ext>
            </a:extLst>
          </p:cNvPr>
          <p:cNvSpPr/>
          <p:nvPr/>
        </p:nvSpPr>
        <p:spPr>
          <a:xfrm>
            <a:off x="7916752" y="4629168"/>
            <a:ext cx="3284648" cy="613373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宫斗</a:t>
            </a:r>
            <a:r>
              <a:rPr lang="en-US" altLang="zh-CN" sz="1200" dirty="0"/>
              <a:t>/</a:t>
            </a:r>
            <a:r>
              <a:rPr lang="zh-CN" altLang="en-US" sz="1200" dirty="0"/>
              <a:t>官场类手游则大多使用宫廷女性的形象，较好地体现游戏题材。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8F73C6CC-267A-4D86-B799-28185E516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601248"/>
              </p:ext>
            </p:extLst>
          </p:nvPr>
        </p:nvGraphicFramePr>
        <p:xfrm>
          <a:off x="669923" y="1847706"/>
          <a:ext cx="8070273" cy="4392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CF49B0BC-152D-4BB4-A7BD-38BFF28702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366309"/>
              </p:ext>
            </p:extLst>
          </p:nvPr>
        </p:nvGraphicFramePr>
        <p:xfrm>
          <a:off x="5398901" y="3929353"/>
          <a:ext cx="2871380" cy="1927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95803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模拟经营</a:t>
            </a:r>
            <a:r>
              <a:rPr lang="en-US" altLang="zh-CN" dirty="0"/>
              <a:t>/</a:t>
            </a:r>
            <a:r>
              <a:rPr lang="zh-CN" altLang="en-US" dirty="0"/>
              <a:t>养成游戏图标的主流类型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3" name="îṡḻiḋé">
            <a:extLst>
              <a:ext uri="{FF2B5EF4-FFF2-40B4-BE49-F238E27FC236}">
                <a16:creationId xmlns:a16="http://schemas.microsoft.com/office/drawing/2014/main" id="{DFA72A91-C615-4CF0-BE42-A99A33A3CF03}"/>
              </a:ext>
            </a:extLst>
          </p:cNvPr>
          <p:cNvSpPr txBox="1"/>
          <p:nvPr/>
        </p:nvSpPr>
        <p:spPr>
          <a:xfrm>
            <a:off x="6636010" y="1704973"/>
            <a:ext cx="5222615" cy="3009902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头像类</a:t>
            </a:r>
            <a:r>
              <a:rPr lang="zh-CN" altLang="en-US" sz="1600" dirty="0">
                <a:latin typeface="+mj-ea"/>
                <a:ea typeface="+mj-ea"/>
              </a:rPr>
              <a:t>图标是最常见的宫斗类与偶像养成类游戏图标。</a:t>
            </a: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9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r>
              <a:rPr lang="zh-CN" altLang="en-US" sz="1400" b="1" dirty="0">
                <a:solidFill>
                  <a:schemeClr val="accent1"/>
                </a:solidFill>
                <a:latin typeface="+mj-ea"/>
                <a:ea typeface="+mj-ea"/>
              </a:rPr>
              <a:t>混合类图标</a:t>
            </a:r>
            <a:r>
              <a:rPr lang="zh-CN" altLang="en-US" sz="1400" dirty="0">
                <a:latin typeface="+mj-ea"/>
                <a:ea typeface="+mj-ea"/>
              </a:rPr>
              <a:t>较常见于模拟经营餐厅</a:t>
            </a:r>
            <a:r>
              <a:rPr lang="en-US" altLang="zh-CN" sz="1400" dirty="0">
                <a:latin typeface="+mj-ea"/>
                <a:ea typeface="+mj-ea"/>
              </a:rPr>
              <a:t>/</a:t>
            </a:r>
            <a:r>
              <a:rPr lang="zh-CN" altLang="en-US" sz="1400" dirty="0">
                <a:latin typeface="+mj-ea"/>
                <a:ea typeface="+mj-ea"/>
              </a:rPr>
              <a:t>农场</a:t>
            </a:r>
            <a:r>
              <a:rPr lang="en-US" altLang="zh-CN" sz="1400" dirty="0">
                <a:latin typeface="+mj-ea"/>
                <a:ea typeface="+mj-ea"/>
              </a:rPr>
              <a:t>/</a:t>
            </a:r>
            <a:r>
              <a:rPr lang="zh-CN" altLang="en-US" sz="1400" dirty="0">
                <a:latin typeface="+mj-ea"/>
                <a:ea typeface="+mj-ea"/>
              </a:rPr>
              <a:t>城市类手游，主要是通过加入其他体现经营对象的元素，以展现游戏内容。</a:t>
            </a:r>
            <a:endParaRPr lang="en-US" sz="1400" dirty="0">
              <a:latin typeface="+mj-ea"/>
              <a:ea typeface="+mj-ea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39BF936-9EE9-492C-ADC0-7591B5CE92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6779121"/>
              </p:ext>
            </p:extLst>
          </p:nvPr>
        </p:nvGraphicFramePr>
        <p:xfrm>
          <a:off x="669924" y="1706168"/>
          <a:ext cx="5966086" cy="3856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图片 6" descr="왕이되는자 - 독창적인 고품격 벼슬길 승진 SRPG, 모바일 게임의 선구자">
            <a:extLst>
              <a:ext uri="{FF2B5EF4-FFF2-40B4-BE49-F238E27FC236}">
                <a16:creationId xmlns:a16="http://schemas.microsoft.com/office/drawing/2014/main" id="{7E1B356C-132C-49EA-AD58-39DD3A913E18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1" y="2314574"/>
            <a:ext cx="792000" cy="79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" name="图片 7" descr="バンドリ！ ガールズバンドパーティ！">
            <a:extLst>
              <a:ext uri="{FF2B5EF4-FFF2-40B4-BE49-F238E27FC236}">
                <a16:creationId xmlns:a16="http://schemas.microsoft.com/office/drawing/2014/main" id="{ECD19C3D-D38A-4B2A-8458-E625F5DE3BA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0" y="2314573"/>
            <a:ext cx="792000" cy="79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图片 8" descr="叫我万岁爷">
            <a:extLst>
              <a:ext uri="{FF2B5EF4-FFF2-40B4-BE49-F238E27FC236}">
                <a16:creationId xmlns:a16="http://schemas.microsoft.com/office/drawing/2014/main" id="{BA2D9BC6-4729-43A9-AC9B-C279EAD6F27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091" y="2314574"/>
            <a:ext cx="792000" cy="79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图片 9" descr="Cooking Craze- Restaurant Game">
            <a:extLst>
              <a:ext uri="{FF2B5EF4-FFF2-40B4-BE49-F238E27FC236}">
                <a16:creationId xmlns:a16="http://schemas.microsoft.com/office/drawing/2014/main" id="{D4F3AB8D-7433-4137-93EA-B3AEF96E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55" y="4245101"/>
            <a:ext cx="792000" cy="79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图片 10" descr="My Cafe: Recipes &amp; Stories - Restaurant Game">
            <a:extLst>
              <a:ext uri="{FF2B5EF4-FFF2-40B4-BE49-F238E27FC236}">
                <a16:creationId xmlns:a16="http://schemas.microsoft.com/office/drawing/2014/main" id="{680659FC-8DDD-4ACE-92E8-5E3A5086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0" y="4245101"/>
            <a:ext cx="792000" cy="79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" name="图片 11" descr="Disney Magic Kingdoms: Build Your Own Magical Park">
            <a:extLst>
              <a:ext uri="{FF2B5EF4-FFF2-40B4-BE49-F238E27FC236}">
                <a16:creationId xmlns:a16="http://schemas.microsoft.com/office/drawing/2014/main" id="{9B3ADDC3-FC83-4F19-8BAB-DCA10E84C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85" y="4245101"/>
            <a:ext cx="792000" cy="79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44882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99E13-1B45-4D78-88B4-146FDDD1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模拟经营</a:t>
            </a:r>
            <a:r>
              <a:rPr lang="en-US" altLang="zh-CN" dirty="0"/>
              <a:t>/</a:t>
            </a:r>
            <a:r>
              <a:rPr lang="zh-CN" altLang="en-US" dirty="0"/>
              <a:t>养成游戏图标的主流画风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FE76F3-74D3-4CC4-AF91-D9C10E21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C5F50-B5EB-4CB1-82D5-7F2EDE27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8" name="îṡḻiḋé">
            <a:extLst>
              <a:ext uri="{FF2B5EF4-FFF2-40B4-BE49-F238E27FC236}">
                <a16:creationId xmlns:a16="http://schemas.microsoft.com/office/drawing/2014/main" id="{F1C87C69-BEAD-44B1-8E92-5E4B57D7F497}"/>
              </a:ext>
            </a:extLst>
          </p:cNvPr>
          <p:cNvSpPr txBox="1"/>
          <p:nvPr/>
        </p:nvSpPr>
        <p:spPr>
          <a:xfrm>
            <a:off x="5993605" y="1690581"/>
            <a:ext cx="5526882" cy="262890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美式卡通</a:t>
            </a:r>
            <a:r>
              <a:rPr lang="zh-CN" altLang="en-US" sz="1600" dirty="0">
                <a:latin typeface="+mj-ea"/>
                <a:ea typeface="+mj-ea"/>
              </a:rPr>
              <a:t>是模拟经营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养成游戏中最常采用的画风，大多见于</a:t>
            </a:r>
            <a:r>
              <a:rPr lang="zh-CN" altLang="en-US" sz="1600" dirty="0">
                <a:latin typeface="+mj-ea"/>
              </a:rPr>
              <a:t>城市</a:t>
            </a:r>
            <a:r>
              <a:rPr lang="en-US" altLang="zh-CN" sz="1600" dirty="0">
                <a:latin typeface="+mj-ea"/>
              </a:rPr>
              <a:t>/</a:t>
            </a:r>
            <a:r>
              <a:rPr lang="zh-CN" altLang="en-US" sz="1600" dirty="0">
                <a:latin typeface="+mj-ea"/>
              </a:rPr>
              <a:t>餐厅</a:t>
            </a:r>
            <a:r>
              <a:rPr lang="en-US" altLang="zh-CN" sz="1600" dirty="0">
                <a:latin typeface="+mj-ea"/>
              </a:rPr>
              <a:t>/</a:t>
            </a:r>
            <a:r>
              <a:rPr lang="zh-CN" altLang="en-US" sz="1600" dirty="0">
                <a:latin typeface="+mj-ea"/>
              </a:rPr>
              <a:t>农场模拟经营类手游</a:t>
            </a:r>
            <a:r>
              <a:rPr lang="zh-CN" altLang="en-US" sz="1600" dirty="0">
                <a:latin typeface="+mj-ea"/>
                <a:ea typeface="+mj-ea"/>
              </a:rPr>
              <a:t>。</a:t>
            </a: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altLang="zh-CN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altLang="zh-CN" sz="1100" b="1" dirty="0">
              <a:solidFill>
                <a:schemeClr val="accent1"/>
              </a:solidFill>
              <a:latin typeface="+mj-ea"/>
            </a:endParaRPr>
          </a:p>
          <a:p>
            <a:pPr algn="just">
              <a:lnSpc>
                <a:spcPct val="150000"/>
              </a:lnSpc>
              <a:buSzPct val="25000"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</a:rPr>
              <a:t>日式卡通、半写实</a:t>
            </a:r>
            <a:r>
              <a:rPr lang="zh-CN" altLang="en-US" sz="1600" dirty="0">
                <a:latin typeface="+mj-ea"/>
              </a:rPr>
              <a:t>画风则大多见于偶像养成与宫斗类手游。</a:t>
            </a: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600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buSzPct val="25000"/>
            </a:pPr>
            <a:endParaRPr lang="en-US" sz="1400" dirty="0">
              <a:latin typeface="+mj-ea"/>
              <a:ea typeface="+mj-ea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855072E-476C-4F03-9EA6-BB2B71666D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163257"/>
              </p:ext>
            </p:extLst>
          </p:nvPr>
        </p:nvGraphicFramePr>
        <p:xfrm>
          <a:off x="743083" y="1690581"/>
          <a:ext cx="5050500" cy="38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图片 6" descr="왕이되는자 - 독창적인 고품격 벼슬길 승진 SRPG, 모바일 게임의 선구자">
            <a:extLst>
              <a:ext uri="{FF2B5EF4-FFF2-40B4-BE49-F238E27FC236}">
                <a16:creationId xmlns:a16="http://schemas.microsoft.com/office/drawing/2014/main" id="{63A4FABA-AAAA-4F7E-A11C-4E0C6E0D5F01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4" y="4420342"/>
            <a:ext cx="859631" cy="859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图片 8" descr="バンドリ！ ガールズバンドパーティ！">
            <a:extLst>
              <a:ext uri="{FF2B5EF4-FFF2-40B4-BE49-F238E27FC236}">
                <a16:creationId xmlns:a16="http://schemas.microsoft.com/office/drawing/2014/main" id="{0ED6ADB9-7C76-427B-9C83-CDB40F69C85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91" y="4420342"/>
            <a:ext cx="859631" cy="859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图片 9" descr="Cooking Craze- Restaurant Game">
            <a:extLst>
              <a:ext uri="{FF2B5EF4-FFF2-40B4-BE49-F238E27FC236}">
                <a16:creationId xmlns:a16="http://schemas.microsoft.com/office/drawing/2014/main" id="{AC10A279-1FB0-4D74-A459-3375B8434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4" y="2683669"/>
            <a:ext cx="859631" cy="859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图片 10" descr="My Cafe: Recipes &amp; Stories - Restaurant Game">
            <a:extLst>
              <a:ext uri="{FF2B5EF4-FFF2-40B4-BE49-F238E27FC236}">
                <a16:creationId xmlns:a16="http://schemas.microsoft.com/office/drawing/2014/main" id="{9ACF152D-6893-44E6-B692-9FAF9A79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2683669"/>
            <a:ext cx="859631" cy="859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" name="图片 12" descr="Hay Day">
            <a:extLst>
              <a:ext uri="{FF2B5EF4-FFF2-40B4-BE49-F238E27FC236}">
                <a16:creationId xmlns:a16="http://schemas.microsoft.com/office/drawing/2014/main" id="{74983B48-C5F4-4A33-AE2D-4FCCADD81122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992" y="2683669"/>
            <a:ext cx="861827" cy="859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10631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056414" y="2796989"/>
            <a:ext cx="5419185" cy="895350"/>
          </a:xfrm>
        </p:spPr>
        <p:txBody>
          <a:bodyPr/>
          <a:lstStyle/>
          <a:p>
            <a:r>
              <a:rPr lang="zh-CN" altLang="en-US" sz="3600" dirty="0"/>
              <a:t>其他类型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71058" y="3159323"/>
            <a:ext cx="820417" cy="439420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D93844"/>
                </a:solidFill>
                <a:latin typeface="Impact" panose="020B0806030902050204" pitchFamily="34" charset="0"/>
                <a:ea typeface="微软雅黑" panose="020B0503020204020204" charset="-122"/>
              </a:rPr>
              <a:t>39%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056414" y="3720148"/>
            <a:ext cx="3524440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81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棋牌赌博游戏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200146"/>
            <a:ext cx="7312027" cy="119062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棋牌赌博类游戏图标色彩花哨，大多直接采用“</a:t>
            </a:r>
            <a:r>
              <a:rPr lang="en-US" altLang="zh-CN" sz="1600" dirty="0">
                <a:latin typeface="+mj-ea"/>
                <a:ea typeface="+mj-ea"/>
              </a:rPr>
              <a:t>777</a:t>
            </a:r>
            <a:r>
              <a:rPr lang="zh-CN" altLang="en-US" sz="1600" dirty="0">
                <a:latin typeface="+mj-ea"/>
                <a:ea typeface="+mj-ea"/>
              </a:rPr>
              <a:t>”、“</a:t>
            </a:r>
            <a:r>
              <a:rPr lang="en-US" altLang="zh-CN" sz="1600" dirty="0">
                <a:latin typeface="+mj-ea"/>
                <a:ea typeface="+mj-ea"/>
              </a:rPr>
              <a:t>Slots</a:t>
            </a:r>
            <a:r>
              <a:rPr lang="zh-CN" altLang="en-US" sz="1600" dirty="0">
                <a:latin typeface="+mj-ea"/>
                <a:ea typeface="+mj-ea"/>
              </a:rPr>
              <a:t>”</a:t>
            </a:r>
            <a:r>
              <a:rPr lang="zh-CN" altLang="en-US" sz="1600" dirty="0">
                <a:latin typeface="+mj-ea"/>
              </a:rPr>
              <a:t>、“</a:t>
            </a:r>
            <a:r>
              <a:rPr lang="en-US" altLang="zh-CN" sz="1600" dirty="0">
                <a:latin typeface="+mj-ea"/>
              </a:rPr>
              <a:t>Bingo</a:t>
            </a:r>
            <a:r>
              <a:rPr lang="zh-CN" altLang="en-US" sz="1600" dirty="0">
                <a:latin typeface="+mj-ea"/>
              </a:rPr>
              <a:t>”</a:t>
            </a:r>
            <a:r>
              <a:rPr lang="zh-CN" altLang="en-US" sz="1600" dirty="0">
                <a:latin typeface="+mj-ea"/>
                <a:ea typeface="+mj-ea"/>
              </a:rPr>
              <a:t>等赌博词语，并混合加入金币等奖励图形，或直接以棋牌、赌场为图标，从而直观地展现其博彩特质，并暗示玩家有利可图。</a:t>
            </a:r>
            <a:endParaRPr lang="en-US" sz="1600" dirty="0">
              <a:latin typeface="+mj-ea"/>
              <a:ea typeface="+mj-ea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505CAC29-551E-491D-B32E-911F8C043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593539"/>
              </p:ext>
            </p:extLst>
          </p:nvPr>
        </p:nvGraphicFramePr>
        <p:xfrm>
          <a:off x="565147" y="2594910"/>
          <a:ext cx="3444877" cy="3855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767E16FE-587C-41A0-BBB1-2D9E981B85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939379"/>
              </p:ext>
            </p:extLst>
          </p:nvPr>
        </p:nvGraphicFramePr>
        <p:xfrm>
          <a:off x="4155994" y="2594910"/>
          <a:ext cx="3444877" cy="3704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4BECC7F1-5CA7-4AB8-AFC8-181BF5B658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3510750"/>
              </p:ext>
            </p:extLst>
          </p:nvPr>
        </p:nvGraphicFramePr>
        <p:xfrm>
          <a:off x="7746841" y="2594910"/>
          <a:ext cx="3773645" cy="2996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DA6EC48D-C7F2-4817-883E-DEF31D25C6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9612384"/>
              </p:ext>
            </p:extLst>
          </p:nvPr>
        </p:nvGraphicFramePr>
        <p:xfrm>
          <a:off x="9436146" y="3821720"/>
          <a:ext cx="2379839" cy="1617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" name="图片 11" descr="Slotomania™ Slots Casino: Vegas Slot Machine Games">
            <a:extLst>
              <a:ext uri="{FF2B5EF4-FFF2-40B4-BE49-F238E27FC236}">
                <a16:creationId xmlns:a16="http://schemas.microsoft.com/office/drawing/2014/main" id="{A27B40B5-B0AF-4A2E-85C8-67B132B4FD29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1452819"/>
            <a:ext cx="623376" cy="621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" name="图片 12" descr="Coin Master">
            <a:extLst>
              <a:ext uri="{FF2B5EF4-FFF2-40B4-BE49-F238E27FC236}">
                <a16:creationId xmlns:a16="http://schemas.microsoft.com/office/drawing/2014/main" id="{64AF1D43-AA27-4AAB-BE88-DD903005F608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946" y="1452819"/>
            <a:ext cx="623376" cy="621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4" name="图片 13" descr="Slots Casino - House of Fun™">
            <a:extLst>
              <a:ext uri="{FF2B5EF4-FFF2-40B4-BE49-F238E27FC236}">
                <a16:creationId xmlns:a16="http://schemas.microsoft.com/office/drawing/2014/main" id="{0F49B2C6-A661-4D96-882E-03E08C0AEB84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548" y="1452819"/>
            <a:ext cx="623376" cy="621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" name="图片 14" descr="DoubleDown Casino Slots Game">
            <a:extLst>
              <a:ext uri="{FF2B5EF4-FFF2-40B4-BE49-F238E27FC236}">
                <a16:creationId xmlns:a16="http://schemas.microsoft.com/office/drawing/2014/main" id="{4AF14983-25CD-4AC3-884D-F2597B78F6D3}"/>
              </a:ext>
            </a:extLst>
          </p:cNvPr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344" y="1452819"/>
            <a:ext cx="623376" cy="621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6" name="图片 15" descr="Heart of Vegas – Slots Casino">
            <a:extLst>
              <a:ext uri="{FF2B5EF4-FFF2-40B4-BE49-F238E27FC236}">
                <a16:creationId xmlns:a16="http://schemas.microsoft.com/office/drawing/2014/main" id="{0EB29AD7-E5D7-4DEB-AF21-58C1D528C78E}"/>
              </a:ext>
            </a:extLst>
          </p:cNvPr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742" y="1452819"/>
            <a:ext cx="623376" cy="621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90020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MOBA</a:t>
            </a:r>
            <a:r>
              <a:rPr lang="zh-CN" altLang="en-US" dirty="0"/>
              <a:t>游戏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306200"/>
            <a:ext cx="7365564" cy="10845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en-US" sz="1600" dirty="0">
                <a:latin typeface="+mj-ea"/>
                <a:ea typeface="+mj-ea"/>
              </a:rPr>
              <a:t>MOBA</a:t>
            </a:r>
            <a:r>
              <a:rPr lang="zh-CN" altLang="en-US" sz="1600" dirty="0">
                <a:latin typeface="+mj-ea"/>
                <a:ea typeface="+mj-ea"/>
              </a:rPr>
              <a:t>类游戏大多传递挑战、冲突与竞技感，在除了主体人物角色之外，还常常加入“</a:t>
            </a:r>
            <a:r>
              <a:rPr lang="en-US" altLang="zh-CN" sz="1600" dirty="0">
                <a:latin typeface="+mj-ea"/>
                <a:ea typeface="+mj-ea"/>
              </a:rPr>
              <a:t>5V5</a:t>
            </a:r>
            <a:r>
              <a:rPr lang="zh-CN" altLang="en-US" sz="1600" dirty="0">
                <a:latin typeface="+mj-ea"/>
                <a:ea typeface="+mj-ea"/>
              </a:rPr>
              <a:t>”之类的字样，以增加对战竞技感。</a:t>
            </a:r>
            <a:endParaRPr lang="en-US" sz="1600" dirty="0">
              <a:latin typeface="+mj-ea"/>
              <a:ea typeface="+mj-ea"/>
            </a:endParaRPr>
          </a:p>
        </p:txBody>
      </p:sp>
      <p:pic>
        <p:nvPicPr>
          <p:cNvPr id="17" name="图片 16" descr="王者荣耀">
            <a:extLst>
              <a:ext uri="{FF2B5EF4-FFF2-40B4-BE49-F238E27FC236}">
                <a16:creationId xmlns:a16="http://schemas.microsoft.com/office/drawing/2014/main" id="{E3CA3BFD-2ECE-4D89-BBCF-D91EF21875C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737" y="1306200"/>
            <a:ext cx="72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8" name="图片 17" descr="Brawl Stars">
            <a:extLst>
              <a:ext uri="{FF2B5EF4-FFF2-40B4-BE49-F238E27FC236}">
                <a16:creationId xmlns:a16="http://schemas.microsoft.com/office/drawing/2014/main" id="{35F2D7C2-B6FC-40A9-8D8A-82BB819CB071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486" y="1306200"/>
            <a:ext cx="72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9" name="图片 18" descr="决战！平安京 - 全球无符文对称MOBA手游">
            <a:extLst>
              <a:ext uri="{FF2B5EF4-FFF2-40B4-BE49-F238E27FC236}">
                <a16:creationId xmlns:a16="http://schemas.microsoft.com/office/drawing/2014/main" id="{A9293D1C-92FF-4FD7-953D-775968F36DF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37" y="1306200"/>
            <a:ext cx="72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" name="图片 19" descr="Mobile Legends: Bang Bang">
            <a:extLst>
              <a:ext uri="{FF2B5EF4-FFF2-40B4-BE49-F238E27FC236}">
                <a16:creationId xmlns:a16="http://schemas.microsoft.com/office/drawing/2014/main" id="{1C1774DD-D7F5-4D05-8B91-6782F26F03BA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87" y="1306200"/>
            <a:ext cx="720000" cy="7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FB07F6DB-1AA5-4632-BBDE-AF9479BC4A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746865"/>
              </p:ext>
            </p:extLst>
          </p:nvPr>
        </p:nvGraphicFramePr>
        <p:xfrm>
          <a:off x="7600871" y="2594909"/>
          <a:ext cx="3772800" cy="3167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5F9E2206-4BA2-4D1F-AFD6-CEE12E6932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6957605"/>
              </p:ext>
            </p:extLst>
          </p:nvPr>
        </p:nvGraphicFramePr>
        <p:xfrm>
          <a:off x="9584429" y="3954588"/>
          <a:ext cx="2129616" cy="1597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C72DD519-95FF-4E20-8CD9-C40194D2DF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544141"/>
              </p:ext>
            </p:extLst>
          </p:nvPr>
        </p:nvGraphicFramePr>
        <p:xfrm>
          <a:off x="4173620" y="2594910"/>
          <a:ext cx="3445200" cy="3851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C6010738-53EA-4B79-A405-DF69B41C4B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039116"/>
              </p:ext>
            </p:extLst>
          </p:nvPr>
        </p:nvGraphicFramePr>
        <p:xfrm>
          <a:off x="669923" y="2594909"/>
          <a:ext cx="3445200" cy="3851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501132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体育游戏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306200"/>
            <a:ext cx="7365564" cy="10845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体育游戏常常使用真实的体育明星、群体，或者是运动本身作为图标内容，直观地吸引运动类游戏的玩家。</a:t>
            </a:r>
            <a:endParaRPr lang="en-US" sz="1600" dirty="0">
              <a:latin typeface="+mj-ea"/>
              <a:ea typeface="+mj-ea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568F1F2F-31A2-4506-A1C9-F731D64199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711519"/>
              </p:ext>
            </p:extLst>
          </p:nvPr>
        </p:nvGraphicFramePr>
        <p:xfrm>
          <a:off x="7620756" y="2437909"/>
          <a:ext cx="3772800" cy="3196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CC53C961-E971-41FE-9669-0C2C9C7AAB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21329"/>
              </p:ext>
            </p:extLst>
          </p:nvPr>
        </p:nvGraphicFramePr>
        <p:xfrm>
          <a:off x="9388985" y="3862633"/>
          <a:ext cx="2004571" cy="1489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DD4BD35E-770C-4EAD-9B6A-CEC5446B5D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3322732"/>
              </p:ext>
            </p:extLst>
          </p:nvPr>
        </p:nvGraphicFramePr>
        <p:xfrm>
          <a:off x="4104298" y="2437909"/>
          <a:ext cx="3516458" cy="3849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85DC410E-A32E-4C0E-A7ED-87E3853B3E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225722"/>
              </p:ext>
            </p:extLst>
          </p:nvPr>
        </p:nvGraphicFramePr>
        <p:xfrm>
          <a:off x="710234" y="2437909"/>
          <a:ext cx="3516458" cy="3755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图片 25" descr="Golf Clash">
            <a:extLst>
              <a:ext uri="{FF2B5EF4-FFF2-40B4-BE49-F238E27FC236}">
                <a16:creationId xmlns:a16="http://schemas.microsoft.com/office/drawing/2014/main" id="{94D4EA88-CAE5-432F-92D3-F4582DDA001F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747" y="1270335"/>
            <a:ext cx="748910" cy="747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8" name="图片 27" descr="プロ野球スピリッツＡ">
            <a:extLst>
              <a:ext uri="{FF2B5EF4-FFF2-40B4-BE49-F238E27FC236}">
                <a16:creationId xmlns:a16="http://schemas.microsoft.com/office/drawing/2014/main" id="{DB4F78E3-8E10-4200-B161-A89F36FDA495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793" y="1270335"/>
            <a:ext cx="748910" cy="747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9" name="图片 28" descr="Winning Eleven 2019">
            <a:extLst>
              <a:ext uri="{FF2B5EF4-FFF2-40B4-BE49-F238E27FC236}">
                <a16:creationId xmlns:a16="http://schemas.microsoft.com/office/drawing/2014/main" id="{45E5F964-0964-4AAC-B327-D7F066B5EFFA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840" y="1270335"/>
            <a:ext cx="748910" cy="747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2011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îśľiḑé"/>
          <p:cNvSpPr txBox="1"/>
          <p:nvPr/>
        </p:nvSpPr>
        <p:spPr>
          <a:xfrm>
            <a:off x="989013" y="940837"/>
            <a:ext cx="1744388" cy="117834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ctr">
            <a:normAutofit/>
          </a:bodyPr>
          <a:lstStyle/>
          <a:p>
            <a:pPr algn="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 录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/>
            <a:r>
              <a:rPr lang="tr-T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Contents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476874" y="2079482"/>
            <a:ext cx="6726113" cy="2394087"/>
            <a:chOff x="4476874" y="2188552"/>
            <a:chExt cx="6726113" cy="2394087"/>
          </a:xfrm>
        </p:grpSpPr>
        <p:grpSp>
          <p:nvGrpSpPr>
            <p:cNvPr id="28" name="组合 27"/>
            <p:cNvGrpSpPr/>
            <p:nvPr/>
          </p:nvGrpSpPr>
          <p:grpSpPr>
            <a:xfrm>
              <a:off x="4476874" y="2188552"/>
              <a:ext cx="6726113" cy="521068"/>
              <a:chOff x="4476874" y="2188552"/>
              <a:chExt cx="6726113" cy="521068"/>
            </a:xfrm>
          </p:grpSpPr>
          <p:sp>
            <p:nvSpPr>
              <p:cNvPr id="3" name="îŝḷîḓè"/>
              <p:cNvSpPr/>
              <p:nvPr/>
            </p:nvSpPr>
            <p:spPr bwMode="auto">
              <a:xfrm>
                <a:off x="4476874" y="2188552"/>
                <a:ext cx="520576" cy="521068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defRPr/>
                </a:pPr>
                <a:r>
                  <a:rPr lang="en-US" altLang="zh-CN" b="1"/>
                  <a:t>1</a:t>
                </a:r>
                <a:endParaRPr lang="zh-CN" altLang="en-US" b="1" dirty="0"/>
              </a:p>
            </p:txBody>
          </p:sp>
          <p:sp>
            <p:nvSpPr>
              <p:cNvPr id="21" name="í$ḻíde"/>
              <p:cNvSpPr txBox="1"/>
              <p:nvPr/>
            </p:nvSpPr>
            <p:spPr bwMode="auto">
              <a:xfrm>
                <a:off x="5116556" y="2228251"/>
                <a:ext cx="6086431" cy="430156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50000"/>
                </a:schemeClr>
              </a:solidFill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/>
                    </a:solidFill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9pPr>
              </a:lstStyle>
              <a:p>
                <a:r>
                  <a:rPr lang="zh-CN" altLang="en-US" sz="2000" dirty="0"/>
                  <a:t>全球手游图标整体情况</a:t>
                </a:r>
                <a:endParaRPr lang="en-US" altLang="zh-CN" sz="2000" dirty="0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476874" y="3125062"/>
              <a:ext cx="6726113" cy="521068"/>
              <a:chOff x="4476874" y="3077552"/>
              <a:chExt cx="6726113" cy="521068"/>
            </a:xfrm>
          </p:grpSpPr>
          <p:sp>
            <p:nvSpPr>
              <p:cNvPr id="22" name="îŝḷîḓè"/>
              <p:cNvSpPr/>
              <p:nvPr/>
            </p:nvSpPr>
            <p:spPr bwMode="auto">
              <a:xfrm>
                <a:off x="4476874" y="3077552"/>
                <a:ext cx="520576" cy="521068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defRPr/>
                </a:pPr>
                <a:r>
                  <a:rPr lang="en-US" altLang="zh-CN" b="1" dirty="0"/>
                  <a:t>2</a:t>
                </a:r>
                <a:endParaRPr lang="zh-CN" altLang="en-US" b="1" dirty="0"/>
              </a:p>
            </p:txBody>
          </p:sp>
          <p:sp>
            <p:nvSpPr>
              <p:cNvPr id="23" name="í$ḻíde"/>
              <p:cNvSpPr txBox="1"/>
              <p:nvPr/>
            </p:nvSpPr>
            <p:spPr bwMode="auto">
              <a:xfrm>
                <a:off x="5116556" y="3117251"/>
                <a:ext cx="6086431" cy="430156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50000"/>
                </a:schemeClr>
              </a:solidFill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/>
                    </a:solidFill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9pPr>
              </a:lstStyle>
              <a:p>
                <a:r>
                  <a:rPr lang="zh-CN" altLang="en-US" sz="2000" dirty="0"/>
                  <a:t>各类手游图标特征</a:t>
                </a:r>
                <a:endParaRPr lang="en-US" altLang="zh-CN" sz="2000" dirty="0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476874" y="4061571"/>
              <a:ext cx="6726113" cy="521068"/>
              <a:chOff x="4476874" y="4061571"/>
              <a:chExt cx="6726113" cy="521068"/>
            </a:xfrm>
          </p:grpSpPr>
          <p:sp>
            <p:nvSpPr>
              <p:cNvPr id="24" name="îŝḷîḓè"/>
              <p:cNvSpPr/>
              <p:nvPr/>
            </p:nvSpPr>
            <p:spPr bwMode="auto">
              <a:xfrm>
                <a:off x="4476874" y="4061571"/>
                <a:ext cx="520576" cy="521068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defRPr/>
                </a:pPr>
                <a:r>
                  <a:rPr lang="en-US" altLang="zh-CN" b="1" dirty="0"/>
                  <a:t>3</a:t>
                </a:r>
                <a:endParaRPr lang="zh-CN" altLang="en-US" b="1" dirty="0"/>
              </a:p>
            </p:txBody>
          </p:sp>
          <p:sp>
            <p:nvSpPr>
              <p:cNvPr id="25" name="í$ḻíde"/>
              <p:cNvSpPr txBox="1"/>
              <p:nvPr/>
            </p:nvSpPr>
            <p:spPr bwMode="auto">
              <a:xfrm>
                <a:off x="5116556" y="4101270"/>
                <a:ext cx="6086431" cy="430156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50000"/>
                </a:schemeClr>
              </a:solidFill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/>
                    </a:solidFill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</a:defRPr>
                </a:lvl9pPr>
              </a:lstStyle>
              <a:p>
                <a:r>
                  <a:rPr lang="zh-CN" altLang="en-US" sz="2000" dirty="0"/>
                  <a:t>总结</a:t>
                </a: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吃鸡游戏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306200"/>
            <a:ext cx="7365564" cy="10845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目前的吃鸡游戏已基本形成垄断，均使用人物形象作为图标内容，并展现出冲突在即、挑战感，人物形象成竹在心。</a:t>
            </a:r>
            <a:endParaRPr lang="en-US" sz="1600" dirty="0">
              <a:latin typeface="+mj-ea"/>
              <a:ea typeface="+mj-ea"/>
            </a:endParaRPr>
          </a:p>
        </p:txBody>
      </p:sp>
      <p:pic>
        <p:nvPicPr>
          <p:cNvPr id="14" name="图片 13" descr="Fortnite">
            <a:extLst>
              <a:ext uri="{FF2B5EF4-FFF2-40B4-BE49-F238E27FC236}">
                <a16:creationId xmlns:a16="http://schemas.microsoft.com/office/drawing/2014/main" id="{64EE1D32-9D0C-4C3B-8488-9720257164F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86" y="1183915"/>
            <a:ext cx="872843" cy="870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" name="图片 14" descr="PUBG MOBILE">
            <a:extLst>
              <a:ext uri="{FF2B5EF4-FFF2-40B4-BE49-F238E27FC236}">
                <a16:creationId xmlns:a16="http://schemas.microsoft.com/office/drawing/2014/main" id="{61C54C25-C506-4AB7-A786-669AA8716506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005" y="1183915"/>
            <a:ext cx="872843" cy="870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6" name="图片 15" descr="荒野行動">
            <a:extLst>
              <a:ext uri="{FF2B5EF4-FFF2-40B4-BE49-F238E27FC236}">
                <a16:creationId xmlns:a16="http://schemas.microsoft.com/office/drawing/2014/main" id="{084534AC-8DD2-4D15-94C6-12DA6547917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524" y="1183915"/>
            <a:ext cx="872843" cy="870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CA473DCC-7718-4BC2-BF6C-FC79AB4AE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283282"/>
              </p:ext>
            </p:extLst>
          </p:nvPr>
        </p:nvGraphicFramePr>
        <p:xfrm>
          <a:off x="7677317" y="2660895"/>
          <a:ext cx="3744000" cy="3117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53AE68F0-5CF0-4C2A-AC28-0724AA7CC8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782865"/>
              </p:ext>
            </p:extLst>
          </p:nvPr>
        </p:nvGraphicFramePr>
        <p:xfrm>
          <a:off x="9667426" y="4322942"/>
          <a:ext cx="1907351" cy="1417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BE9E9420-D8B6-48BD-98BD-13E964A4DB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089797"/>
              </p:ext>
            </p:extLst>
          </p:nvPr>
        </p:nvGraphicFramePr>
        <p:xfrm>
          <a:off x="4269923" y="2676292"/>
          <a:ext cx="3253934" cy="3642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2" name="图表 31">
            <a:extLst>
              <a:ext uri="{FF2B5EF4-FFF2-40B4-BE49-F238E27FC236}">
                <a16:creationId xmlns:a16="http://schemas.microsoft.com/office/drawing/2014/main" id="{DBDC03D6-9130-4777-B14B-B1F0FEDF93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3301419"/>
              </p:ext>
            </p:extLst>
          </p:nvPr>
        </p:nvGraphicFramePr>
        <p:xfrm>
          <a:off x="669923" y="2660894"/>
          <a:ext cx="3253934" cy="3502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904317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赛车游戏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41</a:t>
            </a:fld>
            <a:endParaRPr lang="zh-CN" altLang="en-US" dirty="0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6873772F-C993-4F3B-A20B-965C5F8BD0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206910"/>
              </p:ext>
            </p:extLst>
          </p:nvPr>
        </p:nvGraphicFramePr>
        <p:xfrm>
          <a:off x="669924" y="2519651"/>
          <a:ext cx="3312000" cy="3541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7153BEF7-E506-4C16-A04F-20A01881AF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974213"/>
              </p:ext>
            </p:extLst>
          </p:nvPr>
        </p:nvGraphicFramePr>
        <p:xfrm>
          <a:off x="7795978" y="2519651"/>
          <a:ext cx="3600000" cy="3213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B1A9A6F3-D6F3-4AAE-B7AF-ECD774C244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353788"/>
              </p:ext>
            </p:extLst>
          </p:nvPr>
        </p:nvGraphicFramePr>
        <p:xfrm>
          <a:off x="4396023" y="2510827"/>
          <a:ext cx="3312000" cy="3541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图表 25">
            <a:extLst>
              <a:ext uri="{FF2B5EF4-FFF2-40B4-BE49-F238E27FC236}">
                <a16:creationId xmlns:a16="http://schemas.microsoft.com/office/drawing/2014/main" id="{591FF4E6-D7A7-4773-B5B5-A00F54EA07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825075"/>
              </p:ext>
            </p:extLst>
          </p:nvPr>
        </p:nvGraphicFramePr>
        <p:xfrm>
          <a:off x="9415486" y="4038218"/>
          <a:ext cx="2141779" cy="140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îṡḻiḋé">
            <a:extLst>
              <a:ext uri="{FF2B5EF4-FFF2-40B4-BE49-F238E27FC236}">
                <a16:creationId xmlns:a16="http://schemas.microsoft.com/office/drawing/2014/main" id="{DB065CFA-D96E-4D89-BF87-86AE54B39C7C}"/>
              </a:ext>
            </a:extLst>
          </p:cNvPr>
          <p:cNvSpPr txBox="1"/>
          <p:nvPr/>
        </p:nvSpPr>
        <p:spPr>
          <a:xfrm>
            <a:off x="669923" y="1306200"/>
            <a:ext cx="7365564" cy="10845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赛车手游几乎清一色以赛车</a:t>
            </a:r>
            <a:r>
              <a:rPr lang="en-US" altLang="zh-CN" sz="1600" dirty="0">
                <a:latin typeface="+mj-ea"/>
                <a:ea typeface="+mj-ea"/>
              </a:rPr>
              <a:t>/</a:t>
            </a:r>
            <a:r>
              <a:rPr lang="zh-CN" altLang="en-US" sz="1600" dirty="0">
                <a:latin typeface="+mj-ea"/>
                <a:ea typeface="+mj-ea"/>
              </a:rPr>
              <a:t>豪车作为图标内容，并辅佐以运动的画面效果，提供竞速的视觉感受。</a:t>
            </a:r>
            <a:endParaRPr lang="en-US" sz="1600" dirty="0">
              <a:latin typeface="+mj-ea"/>
              <a:ea typeface="+mj-ea"/>
            </a:endParaRPr>
          </a:p>
        </p:txBody>
      </p:sp>
      <p:pic>
        <p:nvPicPr>
          <p:cNvPr id="29" name="图片 28" descr="Need for Speed™ No Limits">
            <a:extLst>
              <a:ext uri="{FF2B5EF4-FFF2-40B4-BE49-F238E27FC236}">
                <a16:creationId xmlns:a16="http://schemas.microsoft.com/office/drawing/2014/main" id="{A75A6588-2796-41DC-BA38-B8EC16BE5D3F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20" y="1266742"/>
            <a:ext cx="849029" cy="846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" name="图片 29" descr="Real Racing  3">
            <a:extLst>
              <a:ext uri="{FF2B5EF4-FFF2-40B4-BE49-F238E27FC236}">
                <a16:creationId xmlns:a16="http://schemas.microsoft.com/office/drawing/2014/main" id="{1A2BD53F-FCD4-4E3F-A077-6DFB0D2F2CDE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85" y="1266742"/>
            <a:ext cx="849029" cy="846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1" name="图片 30" descr="ドリフトスピリッツ">
            <a:extLst>
              <a:ext uri="{FF2B5EF4-FFF2-40B4-BE49-F238E27FC236}">
                <a16:creationId xmlns:a16="http://schemas.microsoft.com/office/drawing/2014/main" id="{D43E6142-88F5-422D-8C7F-98C3C5FD60C8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949" y="1266742"/>
            <a:ext cx="849029" cy="846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403144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休闲游戏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306200"/>
            <a:ext cx="7365564" cy="10845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休闲游戏在欧美、韩国较为流行，常见画风为美式卡通与</a:t>
            </a:r>
            <a:r>
              <a:rPr lang="en-US" altLang="zh-CN" sz="1600" dirty="0">
                <a:latin typeface="+mj-ea"/>
                <a:ea typeface="+mj-ea"/>
              </a:rPr>
              <a:t>Q</a:t>
            </a:r>
            <a:r>
              <a:rPr lang="zh-CN" altLang="en-US" sz="1600" dirty="0">
                <a:latin typeface="+mj-ea"/>
                <a:ea typeface="+mj-ea"/>
              </a:rPr>
              <a:t>版，绝大多数图标画面明亮，给人一种轻松、快乐的感觉。</a:t>
            </a:r>
            <a:endParaRPr lang="en-US" sz="1600" dirty="0">
              <a:latin typeface="+mj-ea"/>
              <a:ea typeface="+mj-ea"/>
            </a:endParaRPr>
          </a:p>
        </p:txBody>
      </p:sp>
      <p:pic>
        <p:nvPicPr>
          <p:cNvPr id="14" name="图片 13" descr="LINE ポコポコ">
            <a:extLst>
              <a:ext uri="{FF2B5EF4-FFF2-40B4-BE49-F238E27FC236}">
                <a16:creationId xmlns:a16="http://schemas.microsoft.com/office/drawing/2014/main" id="{DD270CDF-BEB6-4CE7-91EC-6DB9421EA27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776" y="1306200"/>
            <a:ext cx="841346" cy="841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6" name="图片 15" descr="Board Kings™️">
            <a:extLst>
              <a:ext uri="{FF2B5EF4-FFF2-40B4-BE49-F238E27FC236}">
                <a16:creationId xmlns:a16="http://schemas.microsoft.com/office/drawing/2014/main" id="{56D04F9E-63BA-44D4-99D1-008F26D0795A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086" y="1306200"/>
            <a:ext cx="841346" cy="841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1" name="图片 20" descr="Angry Birds 2">
            <a:extLst>
              <a:ext uri="{FF2B5EF4-FFF2-40B4-BE49-F238E27FC236}">
                <a16:creationId xmlns:a16="http://schemas.microsoft.com/office/drawing/2014/main" id="{87B6DB04-F224-4740-8576-345EAF3B5E93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587" y="1306199"/>
            <a:ext cx="841345" cy="841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26" name="图表 25">
            <a:extLst>
              <a:ext uri="{FF2B5EF4-FFF2-40B4-BE49-F238E27FC236}">
                <a16:creationId xmlns:a16="http://schemas.microsoft.com/office/drawing/2014/main" id="{311241B6-1E10-4EC3-9B2F-D3214351A5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9645689"/>
              </p:ext>
            </p:extLst>
          </p:nvPr>
        </p:nvGraphicFramePr>
        <p:xfrm>
          <a:off x="7625223" y="2668275"/>
          <a:ext cx="3740728" cy="3154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612FEBB4-F01A-4559-80A4-FE88D5918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2216648"/>
              </p:ext>
            </p:extLst>
          </p:nvPr>
        </p:nvGraphicFramePr>
        <p:xfrm>
          <a:off x="9450494" y="4166347"/>
          <a:ext cx="1864716" cy="1385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DCA08DA2-D80D-4644-8029-5156AAE753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69686"/>
              </p:ext>
            </p:extLst>
          </p:nvPr>
        </p:nvGraphicFramePr>
        <p:xfrm>
          <a:off x="4352705" y="2668276"/>
          <a:ext cx="3312000" cy="3652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0" name="图表 29">
            <a:extLst>
              <a:ext uri="{FF2B5EF4-FFF2-40B4-BE49-F238E27FC236}">
                <a16:creationId xmlns:a16="http://schemas.microsoft.com/office/drawing/2014/main" id="{2D520739-186F-44E9-9685-38EBF70059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796980"/>
              </p:ext>
            </p:extLst>
          </p:nvPr>
        </p:nvGraphicFramePr>
        <p:xfrm>
          <a:off x="669581" y="2668275"/>
          <a:ext cx="3312000" cy="3681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982627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休闲竞技游戏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306200"/>
            <a:ext cx="7365564" cy="10845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休闲竞技类手游的画风多为美式卡通，区别于</a:t>
            </a:r>
            <a:r>
              <a:rPr lang="en-US" altLang="zh-CN" sz="1600" dirty="0">
                <a:latin typeface="+mj-ea"/>
                <a:ea typeface="+mj-ea"/>
              </a:rPr>
              <a:t>MOBA</a:t>
            </a:r>
            <a:r>
              <a:rPr lang="zh-CN" altLang="en-US" sz="1600" dirty="0">
                <a:latin typeface="+mj-ea"/>
                <a:ea typeface="+mj-ea"/>
              </a:rPr>
              <a:t>游戏，休闲竞技类虽然有冲突感，但是整体玩法体验更加轻松，图标设计上也体现出轻松感。</a:t>
            </a:r>
            <a:endParaRPr lang="en-US" sz="1600" dirty="0">
              <a:latin typeface="+mj-ea"/>
              <a:ea typeface="+mj-ea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D1678CF7-E933-4B7E-86F0-F32BAC055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309375"/>
              </p:ext>
            </p:extLst>
          </p:nvPr>
        </p:nvGraphicFramePr>
        <p:xfrm>
          <a:off x="7471707" y="2519126"/>
          <a:ext cx="3780000" cy="33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84ACDD99-E2BC-4A09-B3D8-7A4AE4EE8A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057739"/>
              </p:ext>
            </p:extLst>
          </p:nvPr>
        </p:nvGraphicFramePr>
        <p:xfrm>
          <a:off x="9533686" y="4046592"/>
          <a:ext cx="1841407" cy="1368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10F5BACA-D332-4569-9EE5-E1708BB694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5981884"/>
              </p:ext>
            </p:extLst>
          </p:nvPr>
        </p:nvGraphicFramePr>
        <p:xfrm>
          <a:off x="4070815" y="2519126"/>
          <a:ext cx="3317300" cy="3429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657038D4-1722-4E66-A3E6-DAC549ED3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1989245"/>
              </p:ext>
            </p:extLst>
          </p:nvPr>
        </p:nvGraphicFramePr>
        <p:xfrm>
          <a:off x="669923" y="2519126"/>
          <a:ext cx="3317300" cy="3456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图片 25" descr="Clash of Clans">
            <a:extLst>
              <a:ext uri="{FF2B5EF4-FFF2-40B4-BE49-F238E27FC236}">
                <a16:creationId xmlns:a16="http://schemas.microsoft.com/office/drawing/2014/main" id="{8C871B5E-92AA-47BA-A118-AA392AB8ABBA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030" y="1251622"/>
            <a:ext cx="781935" cy="78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8" name="图片 27" descr="Boom Beach">
            <a:extLst>
              <a:ext uri="{FF2B5EF4-FFF2-40B4-BE49-F238E27FC236}">
                <a16:creationId xmlns:a16="http://schemas.microsoft.com/office/drawing/2014/main" id="{0854BE94-873D-4F90-9481-C6727A26B733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051" y="1251622"/>
            <a:ext cx="781935" cy="78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9" name="图片 28" descr="球球大作战">
            <a:extLst>
              <a:ext uri="{FF2B5EF4-FFF2-40B4-BE49-F238E27FC236}">
                <a16:creationId xmlns:a16="http://schemas.microsoft.com/office/drawing/2014/main" id="{80D36720-49F7-482A-826B-47CD91769C21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072" y="1251622"/>
            <a:ext cx="781935" cy="78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040744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射击游戏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306200"/>
            <a:ext cx="7365564" cy="10845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射击游戏的图标大多使用写实画风，以营造战争、战斗感，并能更好地展现武器的质感。</a:t>
            </a:r>
            <a:endParaRPr lang="en-US" sz="1600" dirty="0">
              <a:latin typeface="+mj-ea"/>
              <a:ea typeface="+mj-ea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D8C4F160-2A2F-4726-A513-5C567AC95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6236738"/>
              </p:ext>
            </p:extLst>
          </p:nvPr>
        </p:nvGraphicFramePr>
        <p:xfrm>
          <a:off x="7618820" y="2594909"/>
          <a:ext cx="3744000" cy="3323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7E188076-5405-4AF3-8630-142371E58C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839653"/>
              </p:ext>
            </p:extLst>
          </p:nvPr>
        </p:nvGraphicFramePr>
        <p:xfrm>
          <a:off x="9542253" y="4053102"/>
          <a:ext cx="1839231" cy="1725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89F2A783-5FEC-4C69-AE22-F0FA8DCE23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5939853"/>
              </p:ext>
            </p:extLst>
          </p:nvPr>
        </p:nvGraphicFramePr>
        <p:xfrm>
          <a:off x="4241799" y="2594909"/>
          <a:ext cx="3363765" cy="3571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F6415BE3-7760-46C5-98BC-7748F32F4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70517"/>
              </p:ext>
            </p:extLst>
          </p:nvPr>
        </p:nvGraphicFramePr>
        <p:xfrm>
          <a:off x="669923" y="2599770"/>
          <a:ext cx="3319993" cy="360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图片 25" descr="穿越火线:枪战王者">
            <a:extLst>
              <a:ext uri="{FF2B5EF4-FFF2-40B4-BE49-F238E27FC236}">
                <a16:creationId xmlns:a16="http://schemas.microsoft.com/office/drawing/2014/main" id="{3371CF74-D9E7-44EE-82C6-85A1BB69D950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463" y="1248457"/>
            <a:ext cx="827087" cy="827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8" name="图片 27" descr="魂斗罗:归来-光辉战场">
            <a:extLst>
              <a:ext uri="{FF2B5EF4-FFF2-40B4-BE49-F238E27FC236}">
                <a16:creationId xmlns:a16="http://schemas.microsoft.com/office/drawing/2014/main" id="{81F24DD4-7343-421B-B56F-3E85652B226C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816" y="1255967"/>
            <a:ext cx="827087" cy="827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9" name="图片 28" descr="Sniper 3D Gun Shooter: Free Elite Shooting Games">
            <a:extLst>
              <a:ext uri="{FF2B5EF4-FFF2-40B4-BE49-F238E27FC236}">
                <a16:creationId xmlns:a16="http://schemas.microsoft.com/office/drawing/2014/main" id="{3F28F031-4B2C-4A33-8A9A-6369104A9B95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140" y="1255967"/>
            <a:ext cx="827087" cy="827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113668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动作游戏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179290"/>
            <a:ext cx="7365564" cy="10845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动作游戏强调操作技巧，重视动作的流畅性、对战斩杀的爽快感体验，但目前手游上的动作游戏较少，知名的为二次元作品与</a:t>
            </a:r>
            <a:r>
              <a:rPr lang="en-US" altLang="zh-CN" sz="1600" dirty="0">
                <a:latin typeface="+mj-ea"/>
                <a:ea typeface="+mj-ea"/>
              </a:rPr>
              <a:t>IP</a:t>
            </a:r>
            <a:r>
              <a:rPr lang="zh-CN" altLang="en-US" sz="1600" dirty="0">
                <a:latin typeface="+mj-ea"/>
                <a:ea typeface="+mj-ea"/>
              </a:rPr>
              <a:t>移植作品，因此</a:t>
            </a:r>
            <a:r>
              <a:rPr lang="en-US" altLang="zh-CN" sz="1600" dirty="0">
                <a:latin typeface="+mj-ea"/>
                <a:ea typeface="+mj-ea"/>
              </a:rPr>
              <a:t>IP</a:t>
            </a:r>
            <a:r>
              <a:rPr lang="zh-CN" altLang="en-US" sz="1600" dirty="0">
                <a:latin typeface="+mj-ea"/>
                <a:ea typeface="+mj-ea"/>
              </a:rPr>
              <a:t>与二次元观感占比较高。</a:t>
            </a:r>
            <a:endParaRPr lang="en-US" sz="1600" dirty="0">
              <a:latin typeface="+mj-ea"/>
              <a:ea typeface="+mj-ea"/>
            </a:endParaRPr>
          </a:p>
        </p:txBody>
      </p:sp>
      <p:pic>
        <p:nvPicPr>
          <p:cNvPr id="14" name="图片 13" descr="崩坏3">
            <a:extLst>
              <a:ext uri="{FF2B5EF4-FFF2-40B4-BE49-F238E27FC236}">
                <a16:creationId xmlns:a16="http://schemas.microsoft.com/office/drawing/2014/main" id="{E0834A15-434B-4DB3-AAA5-5534FC859F3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39" y="1236116"/>
            <a:ext cx="790027" cy="790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" name="图片 14" descr="忍者必须死3">
            <a:extLst>
              <a:ext uri="{FF2B5EF4-FFF2-40B4-BE49-F238E27FC236}">
                <a16:creationId xmlns:a16="http://schemas.microsoft.com/office/drawing/2014/main" id="{E113296D-123F-4168-9EDA-87E6805C0BD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516" y="1232834"/>
            <a:ext cx="790027" cy="790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6" name="图片 15" descr="真・三國無双 斬">
            <a:extLst>
              <a:ext uri="{FF2B5EF4-FFF2-40B4-BE49-F238E27FC236}">
                <a16:creationId xmlns:a16="http://schemas.microsoft.com/office/drawing/2014/main" id="{7A4EE588-609A-457A-96FD-9A5B1692119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782" y="1232833"/>
            <a:ext cx="790027" cy="790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6F9C3E93-94FD-4FEA-8B1D-97909CB7DA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784830"/>
              </p:ext>
            </p:extLst>
          </p:nvPr>
        </p:nvGraphicFramePr>
        <p:xfrm>
          <a:off x="7477454" y="2501490"/>
          <a:ext cx="3896591" cy="3628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" name="图表 25">
            <a:extLst>
              <a:ext uri="{FF2B5EF4-FFF2-40B4-BE49-F238E27FC236}">
                <a16:creationId xmlns:a16="http://schemas.microsoft.com/office/drawing/2014/main" id="{E0259667-B4FA-42A4-9E4B-3B20517010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881290"/>
              </p:ext>
            </p:extLst>
          </p:nvPr>
        </p:nvGraphicFramePr>
        <p:xfrm>
          <a:off x="9520882" y="4246828"/>
          <a:ext cx="2132486" cy="158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3003B419-79BC-459E-9ABF-5DC2B44C89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0676244"/>
              </p:ext>
            </p:extLst>
          </p:nvPr>
        </p:nvGraphicFramePr>
        <p:xfrm>
          <a:off x="3953437" y="2501490"/>
          <a:ext cx="3350175" cy="3738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856BDF8F-1AE0-47DD-B154-0B6D96BA6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663154"/>
              </p:ext>
            </p:extLst>
          </p:nvPr>
        </p:nvGraphicFramePr>
        <p:xfrm>
          <a:off x="669923" y="2501490"/>
          <a:ext cx="3053640" cy="3689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049029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文字恋爱游戏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27" name="îṡḻiḋé">
            <a:extLst>
              <a:ext uri="{FF2B5EF4-FFF2-40B4-BE49-F238E27FC236}">
                <a16:creationId xmlns:a16="http://schemas.microsoft.com/office/drawing/2014/main" id="{80311DC2-CBBC-413B-93D0-B845CE379C39}"/>
              </a:ext>
            </a:extLst>
          </p:cNvPr>
          <p:cNvSpPr txBox="1"/>
          <p:nvPr/>
        </p:nvSpPr>
        <p:spPr>
          <a:xfrm>
            <a:off x="669923" y="1225979"/>
            <a:ext cx="7365564" cy="10845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just">
              <a:lnSpc>
                <a:spcPct val="150000"/>
              </a:lnSpc>
              <a:buSzPct val="25000"/>
            </a:pPr>
            <a:r>
              <a:rPr lang="zh-CN" altLang="en-US" sz="1600" dirty="0">
                <a:latin typeface="+mj-ea"/>
                <a:ea typeface="+mj-ea"/>
              </a:rPr>
              <a:t>文字恋爱游戏的游戏核心为可以做出选择的剧情故事，但不同产品的故事风格差异较大，这样体现在图标的观感上，有的是激起少女心的甜蜜恋爱感，有的则是纠葛的故事感。</a:t>
            </a:r>
            <a:endParaRPr lang="en-US" sz="1600" dirty="0">
              <a:latin typeface="+mj-ea"/>
              <a:ea typeface="+mj-ea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277993D4-1DDF-404D-B865-5B8027CCB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2510339"/>
              </p:ext>
            </p:extLst>
          </p:nvPr>
        </p:nvGraphicFramePr>
        <p:xfrm>
          <a:off x="7040707" y="2694215"/>
          <a:ext cx="4370243" cy="3162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3C01F38-5472-4050-B214-CE844532E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270335"/>
              </p:ext>
            </p:extLst>
          </p:nvPr>
        </p:nvGraphicFramePr>
        <p:xfrm>
          <a:off x="9970293" y="4467339"/>
          <a:ext cx="2078596" cy="139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7A48D30C-EBEA-496F-8B61-3F57433915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739951"/>
              </p:ext>
            </p:extLst>
          </p:nvPr>
        </p:nvGraphicFramePr>
        <p:xfrm>
          <a:off x="4091092" y="2694215"/>
          <a:ext cx="3734561" cy="3517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7EBD38D2-0C52-40E5-A6ED-E1C9ABB244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2501308"/>
              </p:ext>
            </p:extLst>
          </p:nvPr>
        </p:nvGraphicFramePr>
        <p:xfrm>
          <a:off x="781050" y="2694215"/>
          <a:ext cx="3161436" cy="3546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6" name="图片 25" descr="Choices: Stories You Play">
            <a:extLst>
              <a:ext uri="{FF2B5EF4-FFF2-40B4-BE49-F238E27FC236}">
                <a16:creationId xmlns:a16="http://schemas.microsoft.com/office/drawing/2014/main" id="{9550E14E-E747-4952-8AE4-6040C9CAB9E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506" y="1274840"/>
            <a:ext cx="809775" cy="809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8" name="图片 27" descr="Episode - Choose Your Story">
            <a:extLst>
              <a:ext uri="{FF2B5EF4-FFF2-40B4-BE49-F238E27FC236}">
                <a16:creationId xmlns:a16="http://schemas.microsoft.com/office/drawing/2014/main" id="{060B42D5-209B-4175-A4CD-2CA61342D7D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698" y="1274840"/>
            <a:ext cx="809775" cy="809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9" name="图片 28" descr="Chapters: Interactive Stories">
            <a:extLst>
              <a:ext uri="{FF2B5EF4-FFF2-40B4-BE49-F238E27FC236}">
                <a16:creationId xmlns:a16="http://schemas.microsoft.com/office/drawing/2014/main" id="{809AD8A3-7FD4-4B11-9EB1-D4F52204F1ED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891" y="1274840"/>
            <a:ext cx="809775" cy="809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45487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693319" y="2793179"/>
            <a:ext cx="5419185" cy="89535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总结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056763" y="2977822"/>
            <a:ext cx="608806" cy="71096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D93844"/>
                </a:solidFill>
                <a:latin typeface="Impact" panose="020B0806030902050204" pitchFamily="34" charset="0"/>
                <a:ea typeface="微软雅黑" panose="020B0503020204020204" charset="-122"/>
              </a:rPr>
              <a:t>03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791200" y="3672840"/>
            <a:ext cx="4751705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除了好看之外，图标设计还应该下哪些功夫？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48</a:t>
            </a:fld>
            <a:endParaRPr lang="zh-CN" altLang="en-US"/>
          </a:p>
        </p:txBody>
      </p:sp>
      <p:grpSp>
        <p:nvGrpSpPr>
          <p:cNvPr id="5" name="1dc454a8-13c3-4d20-be3a-b92f52a2e27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73509" y="1314000"/>
            <a:ext cx="10747171" cy="4678174"/>
            <a:chOff x="773509" y="1314000"/>
            <a:chExt cx="10747171" cy="4678174"/>
          </a:xfrm>
        </p:grpSpPr>
        <p:grpSp>
          <p:nvGrpSpPr>
            <p:cNvPr id="6" name="ïšliḋé"/>
            <p:cNvGrpSpPr/>
            <p:nvPr/>
          </p:nvGrpSpPr>
          <p:grpSpPr>
            <a:xfrm>
              <a:off x="8244680" y="4042673"/>
              <a:ext cx="3276000" cy="1180873"/>
              <a:chOff x="8244680" y="4093126"/>
              <a:chExt cx="3276000" cy="1180873"/>
            </a:xfrm>
          </p:grpSpPr>
          <p:sp>
            <p:nvSpPr>
              <p:cNvPr id="22" name="iŝľïḑê"/>
              <p:cNvSpPr txBox="1"/>
              <p:nvPr/>
            </p:nvSpPr>
            <p:spPr>
              <a:xfrm>
                <a:off x="8244680" y="4492799"/>
                <a:ext cx="3276000" cy="78120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不同类型游戏的受众偏好是不同的，一个好的图标需要先了解希望吸引的用户，才能投其所好。</a:t>
                </a:r>
                <a:endParaRPr lang="en-US" altLang="zh-CN" sz="1100" dirty="0"/>
              </a:p>
            </p:txBody>
          </p:sp>
          <p:sp>
            <p:nvSpPr>
              <p:cNvPr id="23" name="iṥ1ïdè"/>
              <p:cNvSpPr/>
              <p:nvPr/>
            </p:nvSpPr>
            <p:spPr>
              <a:xfrm>
                <a:off x="8244680" y="4093126"/>
                <a:ext cx="3276000" cy="399673"/>
              </a:xfrm>
              <a:prstGeom prst="rect">
                <a:avLst/>
              </a:prstGeom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lvl="0" defTabSz="914400">
                  <a:defRPr/>
                </a:pPr>
                <a:r>
                  <a:rPr lang="zh-CN" altLang="en-US" b="1" dirty="0"/>
                  <a:t>贴合用户喜好</a:t>
                </a:r>
              </a:p>
            </p:txBody>
          </p:sp>
        </p:grpSp>
        <p:grpSp>
          <p:nvGrpSpPr>
            <p:cNvPr id="8" name="íŝḻíďê"/>
            <p:cNvGrpSpPr/>
            <p:nvPr/>
          </p:nvGrpSpPr>
          <p:grpSpPr>
            <a:xfrm>
              <a:off x="8244680" y="2047817"/>
              <a:ext cx="3276000" cy="1180873"/>
              <a:chOff x="8244680" y="1622547"/>
              <a:chExt cx="3276000" cy="1180873"/>
            </a:xfrm>
          </p:grpSpPr>
          <p:sp>
            <p:nvSpPr>
              <p:cNvPr id="18" name="í$ļíde"/>
              <p:cNvSpPr txBox="1"/>
              <p:nvPr/>
            </p:nvSpPr>
            <p:spPr>
              <a:xfrm>
                <a:off x="8244680" y="2022220"/>
                <a:ext cx="3276000" cy="78120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100" dirty="0"/>
                  <a:t>符合游戏的类型、玩法与题材的图标，才能更好地为游戏向玩家做一个可视化的自我介绍。</a:t>
                </a:r>
                <a:endParaRPr lang="en-US" altLang="zh-CN" sz="1100" dirty="0"/>
              </a:p>
            </p:txBody>
          </p:sp>
          <p:sp>
            <p:nvSpPr>
              <p:cNvPr id="19" name="iṣ1ïḋe"/>
              <p:cNvSpPr/>
              <p:nvPr/>
            </p:nvSpPr>
            <p:spPr>
              <a:xfrm>
                <a:off x="8244680" y="1622547"/>
                <a:ext cx="3276000" cy="399673"/>
              </a:xfrm>
              <a:prstGeom prst="rect">
                <a:avLst/>
              </a:prstGeom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lvl="0" defTabSz="914400">
                  <a:defRPr/>
                </a:pPr>
                <a:r>
                  <a:rPr lang="zh-CN" altLang="en-US" b="1" dirty="0"/>
                  <a:t>符合游戏内容</a:t>
                </a:r>
              </a:p>
            </p:txBody>
          </p:sp>
        </p:grpSp>
        <p:grpSp>
          <p:nvGrpSpPr>
            <p:cNvPr id="9" name="íšļîḋe"/>
            <p:cNvGrpSpPr/>
            <p:nvPr/>
          </p:nvGrpSpPr>
          <p:grpSpPr>
            <a:xfrm>
              <a:off x="773509" y="2653488"/>
              <a:ext cx="3276302" cy="1562512"/>
              <a:chOff x="773509" y="2228572"/>
              <a:chExt cx="3276302" cy="1562512"/>
            </a:xfrm>
          </p:grpSpPr>
          <p:sp>
            <p:nvSpPr>
              <p:cNvPr id="16" name="íśḷiḓê"/>
              <p:cNvSpPr txBox="1"/>
              <p:nvPr/>
            </p:nvSpPr>
            <p:spPr>
              <a:xfrm>
                <a:off x="773509" y="2628244"/>
                <a:ext cx="3276302" cy="1162840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100" dirty="0"/>
                  <a:t>醒目的前提是不脱离人们对游戏题材的认知，固然一些标新立异的图标能脱颖而出，但可能因为与人们对该类型游戏的心理预期差异过大，而无法起到吸引玩家下载与游戏的作用。</a:t>
                </a:r>
                <a:endParaRPr lang="en-US" altLang="zh-CN" sz="1100" dirty="0"/>
              </a:p>
            </p:txBody>
          </p:sp>
          <p:sp>
            <p:nvSpPr>
              <p:cNvPr id="17" name="ïṩ1îďè"/>
              <p:cNvSpPr/>
              <p:nvPr/>
            </p:nvSpPr>
            <p:spPr>
              <a:xfrm>
                <a:off x="773509" y="2228572"/>
                <a:ext cx="3276302" cy="399673"/>
              </a:xfrm>
              <a:prstGeom prst="rect">
                <a:avLst/>
              </a:prstGeom>
            </p:spPr>
            <p:txBody>
              <a:bodyPr wrap="none" lIns="90000" tIns="46800" rIns="90000" bIns="46800" anchor="b" anchorCtr="0">
                <a:normAutofit/>
              </a:bodyPr>
              <a:lstStyle/>
              <a:p>
                <a:pPr lvl="0" algn="r" defTabSz="914400">
                  <a:defRPr/>
                </a:pPr>
                <a:r>
                  <a:rPr lang="zh-CN" altLang="en-US" b="1" dirty="0"/>
                  <a:t>醒目，但需贴合普世认知</a:t>
                </a:r>
              </a:p>
            </p:txBody>
          </p:sp>
        </p:grpSp>
        <p:grpSp>
          <p:nvGrpSpPr>
            <p:cNvPr id="10" name="isḻïḍè"/>
            <p:cNvGrpSpPr/>
            <p:nvPr/>
          </p:nvGrpSpPr>
          <p:grpSpPr>
            <a:xfrm>
              <a:off x="4152302" y="1314000"/>
              <a:ext cx="3887396" cy="4678174"/>
              <a:chOff x="4152302" y="823213"/>
              <a:chExt cx="3887396" cy="4678174"/>
            </a:xfrm>
          </p:grpSpPr>
          <p:sp>
            <p:nvSpPr>
              <p:cNvPr id="11" name="iṡ1îďé"/>
              <p:cNvSpPr/>
              <p:nvPr/>
            </p:nvSpPr>
            <p:spPr bwMode="auto">
              <a:xfrm>
                <a:off x="6745066" y="1021948"/>
                <a:ext cx="1294632" cy="3408031"/>
              </a:xfrm>
              <a:custGeom>
                <a:avLst/>
                <a:gdLst>
                  <a:gd name="T0" fmla="*/ 64 w 177"/>
                  <a:gd name="T1" fmla="*/ 433 h 468"/>
                  <a:gd name="T2" fmla="*/ 155 w 177"/>
                  <a:gd name="T3" fmla="*/ 98 h 468"/>
                  <a:gd name="T4" fmla="*/ 168 w 177"/>
                  <a:gd name="T5" fmla="*/ 50 h 468"/>
                  <a:gd name="T6" fmla="*/ 114 w 177"/>
                  <a:gd name="T7" fmla="*/ 35 h 468"/>
                  <a:gd name="T8" fmla="*/ 23 w 177"/>
                  <a:gd name="T9" fmla="*/ 370 h 468"/>
                  <a:gd name="T10" fmla="*/ 10 w 177"/>
                  <a:gd name="T11" fmla="*/ 418 h 468"/>
                  <a:gd name="T12" fmla="*/ 64 w 177"/>
                  <a:gd name="T13" fmla="*/ 433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7" h="468">
                    <a:moveTo>
                      <a:pt x="64" y="433"/>
                    </a:moveTo>
                    <a:cubicBezTo>
                      <a:pt x="94" y="321"/>
                      <a:pt x="124" y="210"/>
                      <a:pt x="155" y="98"/>
                    </a:cubicBezTo>
                    <a:cubicBezTo>
                      <a:pt x="159" y="82"/>
                      <a:pt x="163" y="66"/>
                      <a:pt x="168" y="50"/>
                    </a:cubicBezTo>
                    <a:cubicBezTo>
                      <a:pt x="177" y="15"/>
                      <a:pt x="123" y="0"/>
                      <a:pt x="114" y="35"/>
                    </a:cubicBezTo>
                    <a:cubicBezTo>
                      <a:pt x="83" y="147"/>
                      <a:pt x="53" y="259"/>
                      <a:pt x="23" y="370"/>
                    </a:cubicBezTo>
                    <a:cubicBezTo>
                      <a:pt x="18" y="386"/>
                      <a:pt x="14" y="402"/>
                      <a:pt x="10" y="418"/>
                    </a:cubicBezTo>
                    <a:cubicBezTo>
                      <a:pt x="0" y="453"/>
                      <a:pt x="54" y="468"/>
                      <a:pt x="64" y="4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şḷîḍè"/>
              <p:cNvSpPr/>
              <p:nvPr/>
            </p:nvSpPr>
            <p:spPr bwMode="auto">
              <a:xfrm>
                <a:off x="6839540" y="823213"/>
                <a:ext cx="409384" cy="3418529"/>
              </a:xfrm>
              <a:custGeom>
                <a:avLst/>
                <a:gdLst>
                  <a:gd name="T0" fmla="*/ 56 w 56"/>
                  <a:gd name="T1" fmla="*/ 432 h 469"/>
                  <a:gd name="T2" fmla="*/ 56 w 56"/>
                  <a:gd name="T3" fmla="*/ 85 h 469"/>
                  <a:gd name="T4" fmla="*/ 56 w 56"/>
                  <a:gd name="T5" fmla="*/ 36 h 469"/>
                  <a:gd name="T6" fmla="*/ 0 w 56"/>
                  <a:gd name="T7" fmla="*/ 36 h 469"/>
                  <a:gd name="T8" fmla="*/ 0 w 56"/>
                  <a:gd name="T9" fmla="*/ 383 h 469"/>
                  <a:gd name="T10" fmla="*/ 0 w 56"/>
                  <a:gd name="T11" fmla="*/ 432 h 469"/>
                  <a:gd name="T12" fmla="*/ 56 w 56"/>
                  <a:gd name="T13" fmla="*/ 432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69">
                    <a:moveTo>
                      <a:pt x="56" y="432"/>
                    </a:moveTo>
                    <a:cubicBezTo>
                      <a:pt x="56" y="317"/>
                      <a:pt x="56" y="201"/>
                      <a:pt x="56" y="85"/>
                    </a:cubicBezTo>
                    <a:cubicBezTo>
                      <a:pt x="56" y="69"/>
                      <a:pt x="56" y="52"/>
                      <a:pt x="56" y="36"/>
                    </a:cubicBezTo>
                    <a:cubicBezTo>
                      <a:pt x="56" y="0"/>
                      <a:pt x="0" y="0"/>
                      <a:pt x="0" y="36"/>
                    </a:cubicBezTo>
                    <a:cubicBezTo>
                      <a:pt x="0" y="151"/>
                      <a:pt x="0" y="267"/>
                      <a:pt x="0" y="383"/>
                    </a:cubicBezTo>
                    <a:cubicBezTo>
                      <a:pt x="0" y="399"/>
                      <a:pt x="0" y="416"/>
                      <a:pt x="0" y="432"/>
                    </a:cubicBezTo>
                    <a:cubicBezTo>
                      <a:pt x="0" y="469"/>
                      <a:pt x="56" y="469"/>
                      <a:pt x="56" y="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ïḓè"/>
              <p:cNvSpPr/>
              <p:nvPr/>
            </p:nvSpPr>
            <p:spPr>
              <a:xfrm>
                <a:off x="6075585" y="1131760"/>
                <a:ext cx="943367" cy="2127593"/>
              </a:xfrm>
              <a:custGeom>
                <a:avLst/>
                <a:gdLst>
                  <a:gd name="connsiteX0" fmla="*/ 173278 w 709175"/>
                  <a:gd name="connsiteY0" fmla="*/ 314 h 1599415"/>
                  <a:gd name="connsiteX1" fmla="*/ 301695 w 709175"/>
                  <a:gd name="connsiteY1" fmla="*/ 109055 h 1599415"/>
                  <a:gd name="connsiteX2" fmla="*/ 680133 w 709175"/>
                  <a:gd name="connsiteY2" fmla="*/ 1499569 h 1599415"/>
                  <a:gd name="connsiteX3" fmla="*/ 704814 w 709175"/>
                  <a:gd name="connsiteY3" fmla="*/ 1584423 h 1599415"/>
                  <a:gd name="connsiteX4" fmla="*/ 709175 w 709175"/>
                  <a:gd name="connsiteY4" fmla="*/ 1599415 h 1599415"/>
                  <a:gd name="connsiteX5" fmla="*/ 391067 w 709175"/>
                  <a:gd name="connsiteY5" fmla="*/ 1599415 h 1599415"/>
                  <a:gd name="connsiteX6" fmla="*/ 386706 w 709175"/>
                  <a:gd name="connsiteY6" fmla="*/ 1584423 h 1599415"/>
                  <a:gd name="connsiteX7" fmla="*/ 362026 w 709175"/>
                  <a:gd name="connsiteY7" fmla="*/ 1499569 h 1599415"/>
                  <a:gd name="connsiteX8" fmla="*/ 76827 w 709175"/>
                  <a:gd name="connsiteY8" fmla="*/ 453946 h 1599415"/>
                  <a:gd name="connsiteX9" fmla="*/ 5527 w 709175"/>
                  <a:gd name="connsiteY9" fmla="*/ 191172 h 1599415"/>
                  <a:gd name="connsiteX10" fmla="*/ 173278 w 709175"/>
                  <a:gd name="connsiteY10" fmla="*/ 314 h 159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9175" h="1599415">
                    <a:moveTo>
                      <a:pt x="173278" y="314"/>
                    </a:moveTo>
                    <a:cubicBezTo>
                      <a:pt x="229967" y="3843"/>
                      <a:pt x="283184" y="37203"/>
                      <a:pt x="301695" y="109055"/>
                    </a:cubicBezTo>
                    <a:cubicBezTo>
                      <a:pt x="427841" y="574385"/>
                      <a:pt x="553987" y="1034240"/>
                      <a:pt x="680133" y="1499569"/>
                    </a:cubicBezTo>
                    <a:cubicBezTo>
                      <a:pt x="688360" y="1526941"/>
                      <a:pt x="696587" y="1555682"/>
                      <a:pt x="704814" y="1584423"/>
                    </a:cubicBezTo>
                    <a:lnTo>
                      <a:pt x="709175" y="1599415"/>
                    </a:lnTo>
                    <a:lnTo>
                      <a:pt x="391067" y="1599415"/>
                    </a:lnTo>
                    <a:lnTo>
                      <a:pt x="386706" y="1584423"/>
                    </a:lnTo>
                    <a:cubicBezTo>
                      <a:pt x="378480" y="1555682"/>
                      <a:pt x="370253" y="1526941"/>
                      <a:pt x="362026" y="1499569"/>
                    </a:cubicBezTo>
                    <a:cubicBezTo>
                      <a:pt x="268788" y="1149203"/>
                      <a:pt x="175549" y="804312"/>
                      <a:pt x="76827" y="453946"/>
                    </a:cubicBezTo>
                    <a:cubicBezTo>
                      <a:pt x="54888" y="366355"/>
                      <a:pt x="32950" y="278764"/>
                      <a:pt x="5527" y="191172"/>
                    </a:cubicBezTo>
                    <a:cubicBezTo>
                      <a:pt x="-25324" y="71418"/>
                      <a:pt x="78797" y="-5566"/>
                      <a:pt x="173278" y="3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šlïḍe"/>
              <p:cNvSpPr/>
              <p:nvPr/>
            </p:nvSpPr>
            <p:spPr bwMode="auto">
              <a:xfrm>
                <a:off x="4152302" y="2243812"/>
                <a:ext cx="3128110" cy="3257575"/>
              </a:xfrm>
              <a:custGeom>
                <a:avLst/>
                <a:gdLst>
                  <a:gd name="T0" fmla="*/ 116 w 428"/>
                  <a:gd name="T1" fmla="*/ 116 h 447"/>
                  <a:gd name="T2" fmla="*/ 286 w 428"/>
                  <a:gd name="T3" fmla="*/ 97 h 447"/>
                  <a:gd name="T4" fmla="*/ 363 w 428"/>
                  <a:gd name="T5" fmla="*/ 221 h 447"/>
                  <a:gd name="T6" fmla="*/ 143 w 428"/>
                  <a:gd name="T7" fmla="*/ 358 h 447"/>
                  <a:gd name="T8" fmla="*/ 67 w 428"/>
                  <a:gd name="T9" fmla="*/ 208 h 447"/>
                  <a:gd name="T10" fmla="*/ 7 w 428"/>
                  <a:gd name="T11" fmla="*/ 208 h 447"/>
                  <a:gd name="T12" fmla="*/ 95 w 428"/>
                  <a:gd name="T13" fmla="*/ 398 h 447"/>
                  <a:gd name="T14" fmla="*/ 307 w 428"/>
                  <a:gd name="T15" fmla="*/ 415 h 447"/>
                  <a:gd name="T16" fmla="*/ 423 w 428"/>
                  <a:gd name="T17" fmla="*/ 240 h 447"/>
                  <a:gd name="T18" fmla="*/ 330 w 428"/>
                  <a:gd name="T19" fmla="*/ 53 h 447"/>
                  <a:gd name="T20" fmla="*/ 74 w 428"/>
                  <a:gd name="T21" fmla="*/ 74 h 447"/>
                  <a:gd name="T22" fmla="*/ 116 w 428"/>
                  <a:gd name="T23" fmla="*/ 116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8" h="447">
                    <a:moveTo>
                      <a:pt x="116" y="116"/>
                    </a:moveTo>
                    <a:cubicBezTo>
                      <a:pt x="163" y="75"/>
                      <a:pt x="231" y="67"/>
                      <a:pt x="286" y="97"/>
                    </a:cubicBezTo>
                    <a:cubicBezTo>
                      <a:pt x="331" y="122"/>
                      <a:pt x="361" y="169"/>
                      <a:pt x="363" y="221"/>
                    </a:cubicBezTo>
                    <a:cubicBezTo>
                      <a:pt x="368" y="334"/>
                      <a:pt x="244" y="414"/>
                      <a:pt x="143" y="358"/>
                    </a:cubicBezTo>
                    <a:cubicBezTo>
                      <a:pt x="89" y="328"/>
                      <a:pt x="61" y="269"/>
                      <a:pt x="67" y="208"/>
                    </a:cubicBezTo>
                    <a:cubicBezTo>
                      <a:pt x="71" y="169"/>
                      <a:pt x="11" y="170"/>
                      <a:pt x="7" y="208"/>
                    </a:cubicBezTo>
                    <a:cubicBezTo>
                      <a:pt x="0" y="282"/>
                      <a:pt x="34" y="355"/>
                      <a:pt x="95" y="398"/>
                    </a:cubicBezTo>
                    <a:cubicBezTo>
                      <a:pt x="156" y="442"/>
                      <a:pt x="239" y="447"/>
                      <a:pt x="307" y="415"/>
                    </a:cubicBezTo>
                    <a:cubicBezTo>
                      <a:pt x="374" y="383"/>
                      <a:pt x="418" y="314"/>
                      <a:pt x="423" y="240"/>
                    </a:cubicBezTo>
                    <a:cubicBezTo>
                      <a:pt x="428" y="166"/>
                      <a:pt x="391" y="94"/>
                      <a:pt x="330" y="53"/>
                    </a:cubicBezTo>
                    <a:cubicBezTo>
                      <a:pt x="250" y="0"/>
                      <a:pt x="145" y="12"/>
                      <a:pt x="74" y="74"/>
                    </a:cubicBezTo>
                    <a:cubicBezTo>
                      <a:pt x="44" y="99"/>
                      <a:pt x="87" y="142"/>
                      <a:pt x="116" y="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ṩlíḍè"/>
              <p:cNvSpPr/>
              <p:nvPr/>
            </p:nvSpPr>
            <p:spPr bwMode="auto">
              <a:xfrm>
                <a:off x="5167211" y="3427884"/>
                <a:ext cx="1029534" cy="952486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全球各主要类型手游图标特征总结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49</a:t>
            </a:fld>
            <a:endParaRPr lang="zh-CN" altLang="en-US"/>
          </a:p>
        </p:txBody>
      </p:sp>
      <p:grpSp>
        <p:nvGrpSpPr>
          <p:cNvPr id="38" name="c54e799b-5ac5-488d-95a3-39000498114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9EC9719-42D2-4F22-80A9-5086280E3F5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571203"/>
            <a:ext cx="10947400" cy="4144304"/>
            <a:chOff x="673100" y="1571203"/>
            <a:chExt cx="10947400" cy="4144304"/>
          </a:xfrm>
        </p:grpSpPr>
        <p:sp>
          <p:nvSpPr>
            <p:cNvPr id="39" name="îṥḷiḋé">
              <a:extLst>
                <a:ext uri="{FF2B5EF4-FFF2-40B4-BE49-F238E27FC236}">
                  <a16:creationId xmlns:a16="http://schemas.microsoft.com/office/drawing/2014/main" id="{B1AC7E87-F700-4DFB-B73F-C8FCC06B1E78}"/>
                </a:ext>
              </a:extLst>
            </p:cNvPr>
            <p:cNvSpPr/>
            <p:nvPr/>
          </p:nvSpPr>
          <p:spPr>
            <a:xfrm>
              <a:off x="4812123" y="1990232"/>
              <a:ext cx="1261946" cy="1380108"/>
            </a:xfrm>
            <a:custGeom>
              <a:avLst/>
              <a:gdLst>
                <a:gd name="connsiteX0" fmla="*/ 1287192 w 2574384"/>
                <a:gd name="connsiteY0" fmla="*/ 0 h 2815436"/>
                <a:gd name="connsiteX1" fmla="*/ 2574383 w 2574384"/>
                <a:gd name="connsiteY1" fmla="*/ 693056 h 2815436"/>
                <a:gd name="connsiteX2" fmla="*/ 2574384 w 2574384"/>
                <a:gd name="connsiteY2" fmla="*/ 693056 h 2815436"/>
                <a:gd name="connsiteX3" fmla="*/ 2574384 w 2574384"/>
                <a:gd name="connsiteY3" fmla="*/ 1961860 h 2815436"/>
                <a:gd name="connsiteX4" fmla="*/ 2574383 w 2574384"/>
                <a:gd name="connsiteY4" fmla="*/ 1961860 h 2815436"/>
                <a:gd name="connsiteX5" fmla="*/ 2306886 w 2574384"/>
                <a:gd name="connsiteY5" fmla="*/ 2105887 h 2815436"/>
                <a:gd name="connsiteX6" fmla="*/ 2347261 w 2574384"/>
                <a:gd name="connsiteY6" fmla="*/ 2180273 h 2815436"/>
                <a:gd name="connsiteX7" fmla="*/ 2383190 w 2574384"/>
                <a:gd name="connsiteY7" fmla="*/ 2358236 h 2815436"/>
                <a:gd name="connsiteX8" fmla="*/ 1925990 w 2574384"/>
                <a:gd name="connsiteY8" fmla="*/ 2815436 h 2815436"/>
                <a:gd name="connsiteX9" fmla="*/ 1546872 w 2574384"/>
                <a:gd name="connsiteY9" fmla="*/ 2613861 h 2815436"/>
                <a:gd name="connsiteX10" fmla="*/ 1505389 w 2574384"/>
                <a:gd name="connsiteY10" fmla="*/ 2537433 h 2815436"/>
                <a:gd name="connsiteX11" fmla="*/ 1287192 w 2574384"/>
                <a:gd name="connsiteY11" fmla="*/ 2654916 h 2815436"/>
                <a:gd name="connsiteX12" fmla="*/ 0 w 2574384"/>
                <a:gd name="connsiteY12" fmla="*/ 1961860 h 2815436"/>
                <a:gd name="connsiteX13" fmla="*/ 1 w 2574384"/>
                <a:gd name="connsiteY13" fmla="*/ 1961860 h 2815436"/>
                <a:gd name="connsiteX14" fmla="*/ 1 w 2574384"/>
                <a:gd name="connsiteY14" fmla="*/ 693056 h 2815436"/>
                <a:gd name="connsiteX15" fmla="*/ 0 w 2574384"/>
                <a:gd name="connsiteY15" fmla="*/ 693056 h 281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4384" h="2815436">
                  <a:moveTo>
                    <a:pt x="1287192" y="0"/>
                  </a:moveTo>
                  <a:lnTo>
                    <a:pt x="2574383" y="693056"/>
                  </a:lnTo>
                  <a:lnTo>
                    <a:pt x="2574384" y="693056"/>
                  </a:lnTo>
                  <a:lnTo>
                    <a:pt x="2574384" y="1961860"/>
                  </a:lnTo>
                  <a:lnTo>
                    <a:pt x="2574383" y="1961860"/>
                  </a:lnTo>
                  <a:lnTo>
                    <a:pt x="2306886" y="2105887"/>
                  </a:lnTo>
                  <a:lnTo>
                    <a:pt x="2347261" y="2180273"/>
                  </a:lnTo>
                  <a:cubicBezTo>
                    <a:pt x="2370397" y="2234972"/>
                    <a:pt x="2383190" y="2295110"/>
                    <a:pt x="2383190" y="2358236"/>
                  </a:cubicBezTo>
                  <a:cubicBezTo>
                    <a:pt x="2383190" y="2610741"/>
                    <a:pt x="2178495" y="2815436"/>
                    <a:pt x="1925990" y="2815436"/>
                  </a:cubicBezTo>
                  <a:cubicBezTo>
                    <a:pt x="1768174" y="2815436"/>
                    <a:pt x="1629035" y="2735477"/>
                    <a:pt x="1546872" y="2613861"/>
                  </a:cubicBezTo>
                  <a:lnTo>
                    <a:pt x="1505389" y="2537433"/>
                  </a:lnTo>
                  <a:lnTo>
                    <a:pt x="1287192" y="2654916"/>
                  </a:lnTo>
                  <a:lnTo>
                    <a:pt x="0" y="1961860"/>
                  </a:lnTo>
                  <a:lnTo>
                    <a:pt x="1" y="1961860"/>
                  </a:lnTo>
                  <a:lnTo>
                    <a:pt x="1" y="693056"/>
                  </a:lnTo>
                  <a:lnTo>
                    <a:pt x="0" y="693056"/>
                  </a:lnTo>
                  <a:close/>
                </a:path>
              </a:pathLst>
            </a:custGeom>
            <a:solidFill>
              <a:srgbClr val="D93844"/>
            </a:solidFill>
            <a:ln w="12700" cap="flat" cmpd="sng" algn="ctr">
              <a:noFill/>
              <a:prstDash val="solid"/>
              <a:miter lim="800000"/>
            </a:ln>
            <a:effectLst>
              <a:outerShdw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0" name="ïşḻîdè">
              <a:extLst>
                <a:ext uri="{FF2B5EF4-FFF2-40B4-BE49-F238E27FC236}">
                  <a16:creationId xmlns:a16="http://schemas.microsoft.com/office/drawing/2014/main" id="{282255AE-32FC-4179-8A1F-129DED0DD910}"/>
                </a:ext>
              </a:extLst>
            </p:cNvPr>
            <p:cNvSpPr/>
            <p:nvPr/>
          </p:nvSpPr>
          <p:spPr>
            <a:xfrm>
              <a:off x="6116074" y="1990232"/>
              <a:ext cx="1261946" cy="1380108"/>
            </a:xfrm>
            <a:custGeom>
              <a:avLst/>
              <a:gdLst>
                <a:gd name="connsiteX0" fmla="*/ 1287192 w 2574384"/>
                <a:gd name="connsiteY0" fmla="*/ 0 h 2815436"/>
                <a:gd name="connsiteX1" fmla="*/ 2574383 w 2574384"/>
                <a:gd name="connsiteY1" fmla="*/ 693056 h 2815436"/>
                <a:gd name="connsiteX2" fmla="*/ 2574384 w 2574384"/>
                <a:gd name="connsiteY2" fmla="*/ 693056 h 2815436"/>
                <a:gd name="connsiteX3" fmla="*/ 2574384 w 2574384"/>
                <a:gd name="connsiteY3" fmla="*/ 1961860 h 2815436"/>
                <a:gd name="connsiteX4" fmla="*/ 2574383 w 2574384"/>
                <a:gd name="connsiteY4" fmla="*/ 1961860 h 2815436"/>
                <a:gd name="connsiteX5" fmla="*/ 1287192 w 2574384"/>
                <a:gd name="connsiteY5" fmla="*/ 2654916 h 2815436"/>
                <a:gd name="connsiteX6" fmla="*/ 1071715 w 2574384"/>
                <a:gd name="connsiteY6" fmla="*/ 2538898 h 2815436"/>
                <a:gd name="connsiteX7" fmla="*/ 1031027 w 2574384"/>
                <a:gd name="connsiteY7" fmla="*/ 2613861 h 2815436"/>
                <a:gd name="connsiteX8" fmla="*/ 651909 w 2574384"/>
                <a:gd name="connsiteY8" fmla="*/ 2815436 h 2815436"/>
                <a:gd name="connsiteX9" fmla="*/ 194709 w 2574384"/>
                <a:gd name="connsiteY9" fmla="*/ 2358236 h 2815436"/>
                <a:gd name="connsiteX10" fmla="*/ 230638 w 2574384"/>
                <a:gd name="connsiteY10" fmla="*/ 2180273 h 2815436"/>
                <a:gd name="connsiteX11" fmla="*/ 270218 w 2574384"/>
                <a:gd name="connsiteY11" fmla="*/ 2107352 h 2815436"/>
                <a:gd name="connsiteX12" fmla="*/ 0 w 2574384"/>
                <a:gd name="connsiteY12" fmla="*/ 1961860 h 2815436"/>
                <a:gd name="connsiteX13" fmla="*/ 1 w 2574384"/>
                <a:gd name="connsiteY13" fmla="*/ 1961860 h 2815436"/>
                <a:gd name="connsiteX14" fmla="*/ 1 w 2574384"/>
                <a:gd name="connsiteY14" fmla="*/ 693056 h 2815436"/>
                <a:gd name="connsiteX15" fmla="*/ 0 w 2574384"/>
                <a:gd name="connsiteY15" fmla="*/ 693056 h 281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4384" h="2815436">
                  <a:moveTo>
                    <a:pt x="1287192" y="0"/>
                  </a:moveTo>
                  <a:lnTo>
                    <a:pt x="2574383" y="693056"/>
                  </a:lnTo>
                  <a:lnTo>
                    <a:pt x="2574384" y="693056"/>
                  </a:lnTo>
                  <a:lnTo>
                    <a:pt x="2574384" y="1961860"/>
                  </a:lnTo>
                  <a:lnTo>
                    <a:pt x="2574383" y="1961860"/>
                  </a:lnTo>
                  <a:lnTo>
                    <a:pt x="1287192" y="2654916"/>
                  </a:lnTo>
                  <a:lnTo>
                    <a:pt x="1071715" y="2538898"/>
                  </a:lnTo>
                  <a:lnTo>
                    <a:pt x="1031027" y="2613861"/>
                  </a:lnTo>
                  <a:cubicBezTo>
                    <a:pt x="948865" y="2735477"/>
                    <a:pt x="809725" y="2815436"/>
                    <a:pt x="651909" y="2815436"/>
                  </a:cubicBezTo>
                  <a:cubicBezTo>
                    <a:pt x="399404" y="2815436"/>
                    <a:pt x="194709" y="2610741"/>
                    <a:pt x="194709" y="2358236"/>
                  </a:cubicBezTo>
                  <a:cubicBezTo>
                    <a:pt x="194709" y="2295110"/>
                    <a:pt x="207502" y="2234972"/>
                    <a:pt x="230638" y="2180273"/>
                  </a:cubicBezTo>
                  <a:lnTo>
                    <a:pt x="270218" y="2107352"/>
                  </a:lnTo>
                  <a:lnTo>
                    <a:pt x="0" y="1961860"/>
                  </a:lnTo>
                  <a:lnTo>
                    <a:pt x="1" y="1961860"/>
                  </a:lnTo>
                  <a:lnTo>
                    <a:pt x="1" y="693056"/>
                  </a:lnTo>
                  <a:lnTo>
                    <a:pt x="0" y="693056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ïṧliḑe">
              <a:extLst>
                <a:ext uri="{FF2B5EF4-FFF2-40B4-BE49-F238E27FC236}">
                  <a16:creationId xmlns:a16="http://schemas.microsoft.com/office/drawing/2014/main" id="{89ED7E44-E1A1-464B-AAE8-3501DD410ED2}"/>
                </a:ext>
              </a:extLst>
            </p:cNvPr>
            <p:cNvSpPr/>
            <p:nvPr/>
          </p:nvSpPr>
          <p:spPr>
            <a:xfrm>
              <a:off x="6531080" y="2992644"/>
              <a:ext cx="1486062" cy="1301422"/>
            </a:xfrm>
            <a:custGeom>
              <a:avLst/>
              <a:gdLst>
                <a:gd name="connsiteX0" fmla="*/ 1744392 w 3031584"/>
                <a:gd name="connsiteY0" fmla="*/ 0 h 2654916"/>
                <a:gd name="connsiteX1" fmla="*/ 3031583 w 3031584"/>
                <a:gd name="connsiteY1" fmla="*/ 693056 h 2654916"/>
                <a:gd name="connsiteX2" fmla="*/ 3031584 w 3031584"/>
                <a:gd name="connsiteY2" fmla="*/ 693056 h 2654916"/>
                <a:gd name="connsiteX3" fmla="*/ 3031584 w 3031584"/>
                <a:gd name="connsiteY3" fmla="*/ 1961860 h 2654916"/>
                <a:gd name="connsiteX4" fmla="*/ 3031583 w 3031584"/>
                <a:gd name="connsiteY4" fmla="*/ 1961860 h 2654916"/>
                <a:gd name="connsiteX5" fmla="*/ 1744392 w 3031584"/>
                <a:gd name="connsiteY5" fmla="*/ 2654916 h 2654916"/>
                <a:gd name="connsiteX6" fmla="*/ 457200 w 3031584"/>
                <a:gd name="connsiteY6" fmla="*/ 1961860 h 2654916"/>
                <a:gd name="connsiteX7" fmla="*/ 457201 w 3031584"/>
                <a:gd name="connsiteY7" fmla="*/ 1961860 h 2654916"/>
                <a:gd name="connsiteX8" fmla="*/ 457201 w 3031584"/>
                <a:gd name="connsiteY8" fmla="*/ 1784658 h 2654916"/>
                <a:gd name="connsiteX9" fmla="*/ 457200 w 3031584"/>
                <a:gd name="connsiteY9" fmla="*/ 1784658 h 2654916"/>
                <a:gd name="connsiteX10" fmla="*/ 0 w 3031584"/>
                <a:gd name="connsiteY10" fmla="*/ 1327458 h 2654916"/>
                <a:gd name="connsiteX11" fmla="*/ 457200 w 3031584"/>
                <a:gd name="connsiteY11" fmla="*/ 870258 h 2654916"/>
                <a:gd name="connsiteX12" fmla="*/ 457201 w 3031584"/>
                <a:gd name="connsiteY12" fmla="*/ 870258 h 2654916"/>
                <a:gd name="connsiteX13" fmla="*/ 457201 w 3031584"/>
                <a:gd name="connsiteY13" fmla="*/ 693056 h 2654916"/>
                <a:gd name="connsiteX14" fmla="*/ 457200 w 3031584"/>
                <a:gd name="connsiteY14" fmla="*/ 693056 h 265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1584" h="2654916">
                  <a:moveTo>
                    <a:pt x="1744392" y="0"/>
                  </a:moveTo>
                  <a:lnTo>
                    <a:pt x="3031583" y="693056"/>
                  </a:lnTo>
                  <a:lnTo>
                    <a:pt x="3031584" y="693056"/>
                  </a:lnTo>
                  <a:lnTo>
                    <a:pt x="3031584" y="1961860"/>
                  </a:lnTo>
                  <a:lnTo>
                    <a:pt x="3031583" y="1961860"/>
                  </a:lnTo>
                  <a:lnTo>
                    <a:pt x="1744392" y="2654916"/>
                  </a:lnTo>
                  <a:lnTo>
                    <a:pt x="457200" y="1961860"/>
                  </a:lnTo>
                  <a:lnTo>
                    <a:pt x="457201" y="1961860"/>
                  </a:lnTo>
                  <a:lnTo>
                    <a:pt x="457201" y="1784658"/>
                  </a:lnTo>
                  <a:lnTo>
                    <a:pt x="457200" y="1784658"/>
                  </a:lnTo>
                  <a:cubicBezTo>
                    <a:pt x="204695" y="1784658"/>
                    <a:pt x="0" y="1579963"/>
                    <a:pt x="0" y="1327458"/>
                  </a:cubicBezTo>
                  <a:cubicBezTo>
                    <a:pt x="0" y="1074953"/>
                    <a:pt x="204695" y="870258"/>
                    <a:pt x="457200" y="870258"/>
                  </a:cubicBezTo>
                  <a:lnTo>
                    <a:pt x="457201" y="870258"/>
                  </a:lnTo>
                  <a:lnTo>
                    <a:pt x="457201" y="693056"/>
                  </a:lnTo>
                  <a:lnTo>
                    <a:pt x="457200" y="693056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2" name="iṩlïḓè">
              <a:extLst>
                <a:ext uri="{FF2B5EF4-FFF2-40B4-BE49-F238E27FC236}">
                  <a16:creationId xmlns:a16="http://schemas.microsoft.com/office/drawing/2014/main" id="{1FE95A21-5A38-48D2-ADEF-5CF09BDEC52D}"/>
                </a:ext>
              </a:extLst>
            </p:cNvPr>
            <p:cNvSpPr/>
            <p:nvPr/>
          </p:nvSpPr>
          <p:spPr>
            <a:xfrm>
              <a:off x="4176447" y="2992644"/>
              <a:ext cx="1472115" cy="1301422"/>
            </a:xfrm>
            <a:custGeom>
              <a:avLst/>
              <a:gdLst>
                <a:gd name="connsiteX0" fmla="*/ 1287192 w 3003132"/>
                <a:gd name="connsiteY0" fmla="*/ 0 h 2654916"/>
                <a:gd name="connsiteX1" fmla="*/ 2574383 w 3003132"/>
                <a:gd name="connsiteY1" fmla="*/ 693056 h 2654916"/>
                <a:gd name="connsiteX2" fmla="*/ 2574384 w 3003132"/>
                <a:gd name="connsiteY2" fmla="*/ 693056 h 2654916"/>
                <a:gd name="connsiteX3" fmla="*/ 2574384 w 3003132"/>
                <a:gd name="connsiteY3" fmla="*/ 853922 h 2654916"/>
                <a:gd name="connsiteX4" fmla="*/ 2638074 w 3003132"/>
                <a:gd name="connsiteY4" fmla="*/ 860343 h 2654916"/>
                <a:gd name="connsiteX5" fmla="*/ 3003132 w 3003132"/>
                <a:gd name="connsiteY5" fmla="*/ 1308254 h 2654916"/>
                <a:gd name="connsiteX6" fmla="*/ 2638074 w 3003132"/>
                <a:gd name="connsiteY6" fmla="*/ 1756166 h 2654916"/>
                <a:gd name="connsiteX7" fmla="*/ 2574384 w 3003132"/>
                <a:gd name="connsiteY7" fmla="*/ 1762586 h 2654916"/>
                <a:gd name="connsiteX8" fmla="*/ 2574384 w 3003132"/>
                <a:gd name="connsiteY8" fmla="*/ 1961860 h 2654916"/>
                <a:gd name="connsiteX9" fmla="*/ 2574383 w 3003132"/>
                <a:gd name="connsiteY9" fmla="*/ 1961860 h 2654916"/>
                <a:gd name="connsiteX10" fmla="*/ 1287192 w 3003132"/>
                <a:gd name="connsiteY10" fmla="*/ 2654916 h 2654916"/>
                <a:gd name="connsiteX11" fmla="*/ 0 w 3003132"/>
                <a:gd name="connsiteY11" fmla="*/ 1961860 h 2654916"/>
                <a:gd name="connsiteX12" fmla="*/ 1 w 3003132"/>
                <a:gd name="connsiteY12" fmla="*/ 1961860 h 2654916"/>
                <a:gd name="connsiteX13" fmla="*/ 1 w 3003132"/>
                <a:gd name="connsiteY13" fmla="*/ 693056 h 2654916"/>
                <a:gd name="connsiteX14" fmla="*/ 0 w 3003132"/>
                <a:gd name="connsiteY14" fmla="*/ 693056 h 265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3132" h="2654916">
                  <a:moveTo>
                    <a:pt x="1287192" y="0"/>
                  </a:moveTo>
                  <a:lnTo>
                    <a:pt x="2574383" y="693056"/>
                  </a:lnTo>
                  <a:lnTo>
                    <a:pt x="2574384" y="693056"/>
                  </a:lnTo>
                  <a:lnTo>
                    <a:pt x="2574384" y="853922"/>
                  </a:lnTo>
                  <a:lnTo>
                    <a:pt x="2638074" y="860343"/>
                  </a:lnTo>
                  <a:cubicBezTo>
                    <a:pt x="2846412" y="902975"/>
                    <a:pt x="3003132" y="1087312"/>
                    <a:pt x="3003132" y="1308254"/>
                  </a:cubicBezTo>
                  <a:cubicBezTo>
                    <a:pt x="3003132" y="1529196"/>
                    <a:pt x="2846412" y="1713533"/>
                    <a:pt x="2638074" y="1756166"/>
                  </a:cubicBezTo>
                  <a:lnTo>
                    <a:pt x="2574384" y="1762586"/>
                  </a:lnTo>
                  <a:lnTo>
                    <a:pt x="2574384" y="1961860"/>
                  </a:lnTo>
                  <a:lnTo>
                    <a:pt x="2574383" y="1961860"/>
                  </a:lnTo>
                  <a:lnTo>
                    <a:pt x="1287192" y="2654916"/>
                  </a:lnTo>
                  <a:lnTo>
                    <a:pt x="0" y="1961860"/>
                  </a:lnTo>
                  <a:lnTo>
                    <a:pt x="1" y="1961860"/>
                  </a:lnTo>
                  <a:lnTo>
                    <a:pt x="1" y="693056"/>
                  </a:lnTo>
                  <a:lnTo>
                    <a:pt x="0" y="693056"/>
                  </a:lnTo>
                  <a:close/>
                </a:path>
              </a:pathLst>
            </a:custGeom>
            <a:solidFill>
              <a:srgbClr val="D93844"/>
            </a:solidFill>
            <a:ln w="12700" cap="flat" cmpd="sng" algn="ctr">
              <a:noFill/>
              <a:prstDash val="solid"/>
              <a:miter lim="800000"/>
            </a:ln>
            <a:effectLst>
              <a:outerShdw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3" name="íṡļîḓè">
              <a:extLst>
                <a:ext uri="{FF2B5EF4-FFF2-40B4-BE49-F238E27FC236}">
                  <a16:creationId xmlns:a16="http://schemas.microsoft.com/office/drawing/2014/main" id="{F200D65E-03CC-4448-873D-9C45E7E719A0}"/>
                </a:ext>
              </a:extLst>
            </p:cNvPr>
            <p:cNvSpPr/>
            <p:nvPr/>
          </p:nvSpPr>
          <p:spPr>
            <a:xfrm>
              <a:off x="4812123" y="3897543"/>
              <a:ext cx="1261946" cy="1398936"/>
            </a:xfrm>
            <a:custGeom>
              <a:avLst/>
              <a:gdLst>
                <a:gd name="connsiteX0" fmla="*/ 1920719 w 2574384"/>
                <a:gd name="connsiteY0" fmla="*/ 0 h 2853844"/>
                <a:gd name="connsiteX1" fmla="*/ 2377919 w 2574384"/>
                <a:gd name="connsiteY1" fmla="*/ 457200 h 2853844"/>
                <a:gd name="connsiteX2" fmla="*/ 2299837 w 2574384"/>
                <a:gd name="connsiteY2" fmla="*/ 712825 h 2853844"/>
                <a:gd name="connsiteX3" fmla="*/ 2281934 w 2574384"/>
                <a:gd name="connsiteY3" fmla="*/ 734523 h 2853844"/>
                <a:gd name="connsiteX4" fmla="*/ 2574383 w 2574384"/>
                <a:gd name="connsiteY4" fmla="*/ 891985 h 2853844"/>
                <a:gd name="connsiteX5" fmla="*/ 2574384 w 2574384"/>
                <a:gd name="connsiteY5" fmla="*/ 891985 h 2853844"/>
                <a:gd name="connsiteX6" fmla="*/ 2574384 w 2574384"/>
                <a:gd name="connsiteY6" fmla="*/ 2160788 h 2853844"/>
                <a:gd name="connsiteX7" fmla="*/ 2574383 w 2574384"/>
                <a:gd name="connsiteY7" fmla="*/ 2160788 h 2853844"/>
                <a:gd name="connsiteX8" fmla="*/ 1287192 w 2574384"/>
                <a:gd name="connsiteY8" fmla="*/ 2853844 h 2853844"/>
                <a:gd name="connsiteX9" fmla="*/ 0 w 2574384"/>
                <a:gd name="connsiteY9" fmla="*/ 2160788 h 2853844"/>
                <a:gd name="connsiteX10" fmla="*/ 1 w 2574384"/>
                <a:gd name="connsiteY10" fmla="*/ 2160788 h 2853844"/>
                <a:gd name="connsiteX11" fmla="*/ 1 w 2574384"/>
                <a:gd name="connsiteY11" fmla="*/ 891985 h 2853844"/>
                <a:gd name="connsiteX12" fmla="*/ 0 w 2574384"/>
                <a:gd name="connsiteY12" fmla="*/ 891985 h 2853844"/>
                <a:gd name="connsiteX13" fmla="*/ 1287192 w 2574384"/>
                <a:gd name="connsiteY13" fmla="*/ 198928 h 2853844"/>
                <a:gd name="connsiteX14" fmla="*/ 1490412 w 2574384"/>
                <a:gd name="connsiteY14" fmla="*/ 308347 h 2853844"/>
                <a:gd name="connsiteX15" fmla="*/ 1499448 w 2574384"/>
                <a:gd name="connsiteY15" fmla="*/ 279237 h 2853844"/>
                <a:gd name="connsiteX16" fmla="*/ 1920719 w 2574384"/>
                <a:gd name="connsiteY16" fmla="*/ 0 h 28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4384" h="2853844">
                  <a:moveTo>
                    <a:pt x="1920719" y="0"/>
                  </a:moveTo>
                  <a:cubicBezTo>
                    <a:pt x="2173224" y="0"/>
                    <a:pt x="2377919" y="204695"/>
                    <a:pt x="2377919" y="457200"/>
                  </a:cubicBezTo>
                  <a:cubicBezTo>
                    <a:pt x="2377919" y="551890"/>
                    <a:pt x="2349134" y="639856"/>
                    <a:pt x="2299837" y="712825"/>
                  </a:cubicBezTo>
                  <a:lnTo>
                    <a:pt x="2281934" y="734523"/>
                  </a:lnTo>
                  <a:lnTo>
                    <a:pt x="2574383" y="891985"/>
                  </a:lnTo>
                  <a:lnTo>
                    <a:pt x="2574384" y="891985"/>
                  </a:lnTo>
                  <a:lnTo>
                    <a:pt x="2574384" y="2160788"/>
                  </a:lnTo>
                  <a:lnTo>
                    <a:pt x="2574383" y="2160788"/>
                  </a:lnTo>
                  <a:lnTo>
                    <a:pt x="1287192" y="2853844"/>
                  </a:lnTo>
                  <a:lnTo>
                    <a:pt x="0" y="2160788"/>
                  </a:lnTo>
                  <a:lnTo>
                    <a:pt x="1" y="2160788"/>
                  </a:lnTo>
                  <a:lnTo>
                    <a:pt x="1" y="891985"/>
                  </a:lnTo>
                  <a:lnTo>
                    <a:pt x="0" y="891985"/>
                  </a:lnTo>
                  <a:lnTo>
                    <a:pt x="1287192" y="198928"/>
                  </a:lnTo>
                  <a:lnTo>
                    <a:pt x="1490412" y="308347"/>
                  </a:lnTo>
                  <a:lnTo>
                    <a:pt x="1499448" y="279237"/>
                  </a:lnTo>
                  <a:cubicBezTo>
                    <a:pt x="1568855" y="115141"/>
                    <a:pt x="1731340" y="0"/>
                    <a:pt x="1920719" y="0"/>
                  </a:cubicBezTo>
                  <a:close/>
                </a:path>
              </a:pathLst>
            </a:custGeom>
            <a:solidFill>
              <a:srgbClr val="D93844"/>
            </a:solidFill>
            <a:ln w="12700" cap="flat" cmpd="sng" algn="ctr">
              <a:noFill/>
              <a:prstDash val="solid"/>
              <a:miter lim="800000"/>
            </a:ln>
            <a:effectLst>
              <a:outerShdw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" name="îṥľíḑé">
              <a:extLst>
                <a:ext uri="{FF2B5EF4-FFF2-40B4-BE49-F238E27FC236}">
                  <a16:creationId xmlns:a16="http://schemas.microsoft.com/office/drawing/2014/main" id="{0F0A2CFF-11B0-4E0D-BC99-9B801D82EE79}"/>
                </a:ext>
              </a:extLst>
            </p:cNvPr>
            <p:cNvSpPr/>
            <p:nvPr/>
          </p:nvSpPr>
          <p:spPr>
            <a:xfrm>
              <a:off x="6116074" y="3897543"/>
              <a:ext cx="1261946" cy="1398936"/>
            </a:xfrm>
            <a:custGeom>
              <a:avLst/>
              <a:gdLst>
                <a:gd name="connsiteX0" fmla="*/ 651909 w 2574384"/>
                <a:gd name="connsiteY0" fmla="*/ 0 h 2853844"/>
                <a:gd name="connsiteX1" fmla="*/ 1073180 w 2574384"/>
                <a:gd name="connsiteY1" fmla="*/ 279237 h 2853844"/>
                <a:gd name="connsiteX2" fmla="*/ 1082468 w 2574384"/>
                <a:gd name="connsiteY2" fmla="*/ 309157 h 2853844"/>
                <a:gd name="connsiteX3" fmla="*/ 1287192 w 2574384"/>
                <a:gd name="connsiteY3" fmla="*/ 198928 h 2853844"/>
                <a:gd name="connsiteX4" fmla="*/ 2574383 w 2574384"/>
                <a:gd name="connsiteY4" fmla="*/ 891985 h 2853844"/>
                <a:gd name="connsiteX5" fmla="*/ 2574384 w 2574384"/>
                <a:gd name="connsiteY5" fmla="*/ 891985 h 2853844"/>
                <a:gd name="connsiteX6" fmla="*/ 2574384 w 2574384"/>
                <a:gd name="connsiteY6" fmla="*/ 2160788 h 2853844"/>
                <a:gd name="connsiteX7" fmla="*/ 2574383 w 2574384"/>
                <a:gd name="connsiteY7" fmla="*/ 2160788 h 2853844"/>
                <a:gd name="connsiteX8" fmla="*/ 1287192 w 2574384"/>
                <a:gd name="connsiteY8" fmla="*/ 2853844 h 2853844"/>
                <a:gd name="connsiteX9" fmla="*/ 0 w 2574384"/>
                <a:gd name="connsiteY9" fmla="*/ 2160788 h 2853844"/>
                <a:gd name="connsiteX10" fmla="*/ 1 w 2574384"/>
                <a:gd name="connsiteY10" fmla="*/ 2160788 h 2853844"/>
                <a:gd name="connsiteX11" fmla="*/ 1 w 2574384"/>
                <a:gd name="connsiteY11" fmla="*/ 891985 h 2853844"/>
                <a:gd name="connsiteX12" fmla="*/ 0 w 2574384"/>
                <a:gd name="connsiteY12" fmla="*/ 891985 h 2853844"/>
                <a:gd name="connsiteX13" fmla="*/ 291234 w 2574384"/>
                <a:gd name="connsiteY13" fmla="*/ 735177 h 2853844"/>
                <a:gd name="connsiteX14" fmla="*/ 272791 w 2574384"/>
                <a:gd name="connsiteY14" fmla="*/ 712825 h 2853844"/>
                <a:gd name="connsiteX15" fmla="*/ 194709 w 2574384"/>
                <a:gd name="connsiteY15" fmla="*/ 457200 h 2853844"/>
                <a:gd name="connsiteX16" fmla="*/ 651909 w 2574384"/>
                <a:gd name="connsiteY16" fmla="*/ 0 h 28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4384" h="2853844">
                  <a:moveTo>
                    <a:pt x="651909" y="0"/>
                  </a:moveTo>
                  <a:cubicBezTo>
                    <a:pt x="841288" y="0"/>
                    <a:pt x="1003773" y="115141"/>
                    <a:pt x="1073180" y="279237"/>
                  </a:cubicBezTo>
                  <a:lnTo>
                    <a:pt x="1082468" y="309157"/>
                  </a:lnTo>
                  <a:lnTo>
                    <a:pt x="1287192" y="198928"/>
                  </a:lnTo>
                  <a:lnTo>
                    <a:pt x="2574383" y="891985"/>
                  </a:lnTo>
                  <a:lnTo>
                    <a:pt x="2574384" y="891985"/>
                  </a:lnTo>
                  <a:lnTo>
                    <a:pt x="2574384" y="2160788"/>
                  </a:lnTo>
                  <a:lnTo>
                    <a:pt x="2574383" y="2160788"/>
                  </a:lnTo>
                  <a:lnTo>
                    <a:pt x="1287192" y="2853844"/>
                  </a:lnTo>
                  <a:lnTo>
                    <a:pt x="0" y="2160788"/>
                  </a:lnTo>
                  <a:lnTo>
                    <a:pt x="1" y="2160788"/>
                  </a:lnTo>
                  <a:lnTo>
                    <a:pt x="1" y="891985"/>
                  </a:lnTo>
                  <a:lnTo>
                    <a:pt x="0" y="891985"/>
                  </a:lnTo>
                  <a:lnTo>
                    <a:pt x="291234" y="735177"/>
                  </a:lnTo>
                  <a:lnTo>
                    <a:pt x="272791" y="712825"/>
                  </a:lnTo>
                  <a:cubicBezTo>
                    <a:pt x="223494" y="639856"/>
                    <a:pt x="194709" y="551890"/>
                    <a:pt x="194709" y="457200"/>
                  </a:cubicBezTo>
                  <a:cubicBezTo>
                    <a:pt x="194709" y="204695"/>
                    <a:pt x="399404" y="0"/>
                    <a:pt x="651909" y="0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5" name="íṧliďè">
              <a:extLst>
                <a:ext uri="{FF2B5EF4-FFF2-40B4-BE49-F238E27FC236}">
                  <a16:creationId xmlns:a16="http://schemas.microsoft.com/office/drawing/2014/main" id="{36CD735B-A9A4-4158-A5BD-D4DB5CE36A95}"/>
                </a:ext>
              </a:extLst>
            </p:cNvPr>
            <p:cNvSpPr/>
            <p:nvPr/>
          </p:nvSpPr>
          <p:spPr>
            <a:xfrm>
              <a:off x="4961318" y="2508853"/>
              <a:ext cx="2270952" cy="2269004"/>
            </a:xfrm>
            <a:custGeom>
              <a:avLst/>
              <a:gdLst>
                <a:gd name="connsiteX0" fmla="*/ 1474317 w 2270952"/>
                <a:gd name="connsiteY0" fmla="*/ 1388690 h 2269004"/>
                <a:gd name="connsiteX1" fmla="*/ 1680821 w 2270952"/>
                <a:gd name="connsiteY1" fmla="*/ 1525570 h 2269004"/>
                <a:gd name="connsiteX2" fmla="*/ 1685374 w 2270952"/>
                <a:gd name="connsiteY2" fmla="*/ 1540237 h 2269004"/>
                <a:gd name="connsiteX3" fmla="*/ 1785728 w 2270952"/>
                <a:gd name="connsiteY3" fmla="*/ 1486203 h 2269004"/>
                <a:gd name="connsiteX4" fmla="*/ 2134696 w 2270952"/>
                <a:gd name="connsiteY4" fmla="*/ 1674096 h 2269004"/>
                <a:gd name="connsiteX5" fmla="*/ 2133906 w 2270952"/>
                <a:gd name="connsiteY5" fmla="*/ 1675737 h 2269004"/>
                <a:gd name="connsiteX6" fmla="*/ 1251571 w 2270952"/>
                <a:gd name="connsiteY6" fmla="*/ 2264116 h 2269004"/>
                <a:gd name="connsiteX7" fmla="*/ 1154756 w 2270952"/>
                <a:gd name="connsiteY7" fmla="*/ 2269004 h 2269004"/>
                <a:gd name="connsiteX8" fmla="*/ 1154756 w 2270952"/>
                <a:gd name="connsiteY8" fmla="*/ 1825935 h 2269004"/>
                <a:gd name="connsiteX9" fmla="*/ 1154755 w 2270952"/>
                <a:gd name="connsiteY9" fmla="*/ 1825935 h 2269004"/>
                <a:gd name="connsiteX10" fmla="*/ 1297516 w 2270952"/>
                <a:gd name="connsiteY10" fmla="*/ 1749069 h 2269004"/>
                <a:gd name="connsiteX11" fmla="*/ 1288476 w 2270952"/>
                <a:gd name="connsiteY11" fmla="*/ 1738112 h 2269004"/>
                <a:gd name="connsiteX12" fmla="*/ 1250200 w 2270952"/>
                <a:gd name="connsiteY12" fmla="*/ 1612806 h 2269004"/>
                <a:gd name="connsiteX13" fmla="*/ 1474317 w 2270952"/>
                <a:gd name="connsiteY13" fmla="*/ 1388690 h 2269004"/>
                <a:gd name="connsiteX14" fmla="*/ 792328 w 2270952"/>
                <a:gd name="connsiteY14" fmla="*/ 1388689 h 2269004"/>
                <a:gd name="connsiteX15" fmla="*/ 1016444 w 2270952"/>
                <a:gd name="connsiteY15" fmla="*/ 1612805 h 2269004"/>
                <a:gd name="connsiteX16" fmla="*/ 978169 w 2270952"/>
                <a:gd name="connsiteY16" fmla="*/ 1738111 h 2269004"/>
                <a:gd name="connsiteX17" fmla="*/ 969393 w 2270952"/>
                <a:gd name="connsiteY17" fmla="*/ 1748747 h 2269004"/>
                <a:gd name="connsiteX18" fmla="*/ 1112749 w 2270952"/>
                <a:gd name="connsiteY18" fmla="*/ 1825934 h 2269004"/>
                <a:gd name="connsiteX19" fmla="*/ 1112750 w 2270952"/>
                <a:gd name="connsiteY19" fmla="*/ 1825934 h 2269004"/>
                <a:gd name="connsiteX20" fmla="*/ 1112750 w 2270952"/>
                <a:gd name="connsiteY20" fmla="*/ 2268829 h 2269004"/>
                <a:gd name="connsiteX21" fmla="*/ 1019379 w 2270952"/>
                <a:gd name="connsiteY21" fmla="*/ 2264115 h 2269004"/>
                <a:gd name="connsiteX22" fmla="*/ 137046 w 2270952"/>
                <a:gd name="connsiteY22" fmla="*/ 1675736 h 2269004"/>
                <a:gd name="connsiteX23" fmla="*/ 135546 w 2270952"/>
                <a:gd name="connsiteY23" fmla="*/ 1672622 h 2269004"/>
                <a:gd name="connsiteX24" fmla="*/ 481777 w 2270952"/>
                <a:gd name="connsiteY24" fmla="*/ 1486202 h 2269004"/>
                <a:gd name="connsiteX25" fmla="*/ 581394 w 2270952"/>
                <a:gd name="connsiteY25" fmla="*/ 1539839 h 2269004"/>
                <a:gd name="connsiteX26" fmla="*/ 585823 w 2270952"/>
                <a:gd name="connsiteY26" fmla="*/ 1525569 h 2269004"/>
                <a:gd name="connsiteX27" fmla="*/ 792328 w 2270952"/>
                <a:gd name="connsiteY27" fmla="*/ 1388689 h 2269004"/>
                <a:gd name="connsiteX28" fmla="*/ 2151952 w 2270952"/>
                <a:gd name="connsiteY28" fmla="*/ 630727 h 2269004"/>
                <a:gd name="connsiteX29" fmla="*/ 2181721 w 2270952"/>
                <a:gd name="connsiteY29" fmla="*/ 692523 h 2269004"/>
                <a:gd name="connsiteX30" fmla="*/ 2270952 w 2270952"/>
                <a:gd name="connsiteY30" fmla="*/ 1134502 h 2269004"/>
                <a:gd name="connsiteX31" fmla="*/ 2181721 w 2270952"/>
                <a:gd name="connsiteY31" fmla="*/ 1576480 h 2269004"/>
                <a:gd name="connsiteX32" fmla="*/ 2151952 w 2270952"/>
                <a:gd name="connsiteY32" fmla="*/ 1638277 h 2269004"/>
                <a:gd name="connsiteX33" fmla="*/ 1793879 w 2270952"/>
                <a:gd name="connsiteY33" fmla="*/ 1445482 h 2269004"/>
                <a:gd name="connsiteX34" fmla="*/ 1793879 w 2270952"/>
                <a:gd name="connsiteY34" fmla="*/ 1445482 h 2269004"/>
                <a:gd name="connsiteX35" fmla="*/ 1793879 w 2270952"/>
                <a:gd name="connsiteY35" fmla="*/ 1358618 h 2269004"/>
                <a:gd name="connsiteX36" fmla="*/ 1793879 w 2270952"/>
                <a:gd name="connsiteY36" fmla="*/ 1358618 h 2269004"/>
                <a:gd name="connsiteX37" fmla="*/ 1569762 w 2270952"/>
                <a:gd name="connsiteY37" fmla="*/ 1134502 h 2269004"/>
                <a:gd name="connsiteX38" fmla="*/ 1793879 w 2270952"/>
                <a:gd name="connsiteY38" fmla="*/ 910385 h 2269004"/>
                <a:gd name="connsiteX39" fmla="*/ 1793879 w 2270952"/>
                <a:gd name="connsiteY39" fmla="*/ 910385 h 2269004"/>
                <a:gd name="connsiteX40" fmla="*/ 1793879 w 2270952"/>
                <a:gd name="connsiteY40" fmla="*/ 823522 h 2269004"/>
                <a:gd name="connsiteX41" fmla="*/ 1793879 w 2270952"/>
                <a:gd name="connsiteY41" fmla="*/ 823522 h 2269004"/>
                <a:gd name="connsiteX42" fmla="*/ 119000 w 2270952"/>
                <a:gd name="connsiteY42" fmla="*/ 630726 h 2269004"/>
                <a:gd name="connsiteX43" fmla="*/ 477073 w 2270952"/>
                <a:gd name="connsiteY43" fmla="*/ 823522 h 2269004"/>
                <a:gd name="connsiteX44" fmla="*/ 477073 w 2270952"/>
                <a:gd name="connsiteY44" fmla="*/ 823522 h 2269004"/>
                <a:gd name="connsiteX45" fmla="*/ 477073 w 2270952"/>
                <a:gd name="connsiteY45" fmla="*/ 902377 h 2269004"/>
                <a:gd name="connsiteX46" fmla="*/ 508294 w 2270952"/>
                <a:gd name="connsiteY46" fmla="*/ 905525 h 2269004"/>
                <a:gd name="connsiteX47" fmla="*/ 687243 w 2270952"/>
                <a:gd name="connsiteY47" fmla="*/ 1125087 h 2269004"/>
                <a:gd name="connsiteX48" fmla="*/ 508294 w 2270952"/>
                <a:gd name="connsiteY48" fmla="*/ 1344651 h 2269004"/>
                <a:gd name="connsiteX49" fmla="*/ 477073 w 2270952"/>
                <a:gd name="connsiteY49" fmla="*/ 1347798 h 2269004"/>
                <a:gd name="connsiteX50" fmla="*/ 477073 w 2270952"/>
                <a:gd name="connsiteY50" fmla="*/ 1445481 h 2269004"/>
                <a:gd name="connsiteX51" fmla="*/ 477073 w 2270952"/>
                <a:gd name="connsiteY51" fmla="*/ 1445481 h 2269004"/>
                <a:gd name="connsiteX52" fmla="*/ 119000 w 2270952"/>
                <a:gd name="connsiteY52" fmla="*/ 1638276 h 2269004"/>
                <a:gd name="connsiteX53" fmla="*/ 89231 w 2270952"/>
                <a:gd name="connsiteY53" fmla="*/ 1576479 h 2269004"/>
                <a:gd name="connsiteX54" fmla="*/ 0 w 2270952"/>
                <a:gd name="connsiteY54" fmla="*/ 1134501 h 2269004"/>
                <a:gd name="connsiteX55" fmla="*/ 89231 w 2270952"/>
                <a:gd name="connsiteY55" fmla="*/ 692523 h 2269004"/>
                <a:gd name="connsiteX56" fmla="*/ 1112750 w 2270952"/>
                <a:gd name="connsiteY56" fmla="*/ 173 h 2269004"/>
                <a:gd name="connsiteX57" fmla="*/ 1112750 w 2270952"/>
                <a:gd name="connsiteY57" fmla="*/ 443069 h 2269004"/>
                <a:gd name="connsiteX58" fmla="*/ 1112749 w 2270952"/>
                <a:gd name="connsiteY58" fmla="*/ 443069 h 2269004"/>
                <a:gd name="connsiteX59" fmla="*/ 981624 w 2270952"/>
                <a:gd name="connsiteY59" fmla="*/ 513670 h 2269004"/>
                <a:gd name="connsiteX60" fmla="*/ 1001416 w 2270952"/>
                <a:gd name="connsiteY60" fmla="*/ 550133 h 2269004"/>
                <a:gd name="connsiteX61" fmla="*/ 1019028 w 2270952"/>
                <a:gd name="connsiteY61" fmla="*/ 637370 h 2269004"/>
                <a:gd name="connsiteX62" fmla="*/ 794911 w 2270952"/>
                <a:gd name="connsiteY62" fmla="*/ 861486 h 2269004"/>
                <a:gd name="connsiteX63" fmla="*/ 609070 w 2270952"/>
                <a:gd name="connsiteY63" fmla="*/ 762675 h 2269004"/>
                <a:gd name="connsiteX64" fmla="*/ 588736 w 2270952"/>
                <a:gd name="connsiteY64" fmla="*/ 725211 h 2269004"/>
                <a:gd name="connsiteX65" fmla="*/ 481777 w 2270952"/>
                <a:gd name="connsiteY65" fmla="*/ 782800 h 2269004"/>
                <a:gd name="connsiteX66" fmla="*/ 135546 w 2270952"/>
                <a:gd name="connsiteY66" fmla="*/ 596381 h 2269004"/>
                <a:gd name="connsiteX67" fmla="*/ 137046 w 2270952"/>
                <a:gd name="connsiteY67" fmla="*/ 593267 h 2269004"/>
                <a:gd name="connsiteX68" fmla="*/ 1019379 w 2270952"/>
                <a:gd name="connsiteY68" fmla="*/ 4888 h 2269004"/>
                <a:gd name="connsiteX69" fmla="*/ 1154756 w 2270952"/>
                <a:gd name="connsiteY69" fmla="*/ 0 h 2269004"/>
                <a:gd name="connsiteX70" fmla="*/ 1251571 w 2270952"/>
                <a:gd name="connsiteY70" fmla="*/ 4889 h 2269004"/>
                <a:gd name="connsiteX71" fmla="*/ 2133906 w 2270952"/>
                <a:gd name="connsiteY71" fmla="*/ 593268 h 2269004"/>
                <a:gd name="connsiteX72" fmla="*/ 2134696 w 2270952"/>
                <a:gd name="connsiteY72" fmla="*/ 594909 h 2269004"/>
                <a:gd name="connsiteX73" fmla="*/ 1785728 w 2270952"/>
                <a:gd name="connsiteY73" fmla="*/ 782801 h 2269004"/>
                <a:gd name="connsiteX74" fmla="*/ 1680103 w 2270952"/>
                <a:gd name="connsiteY74" fmla="*/ 725930 h 2269004"/>
                <a:gd name="connsiteX75" fmla="*/ 1660158 w 2270952"/>
                <a:gd name="connsiteY75" fmla="*/ 762676 h 2269004"/>
                <a:gd name="connsiteX76" fmla="*/ 1474317 w 2270952"/>
                <a:gd name="connsiteY76" fmla="*/ 861487 h 2269004"/>
                <a:gd name="connsiteX77" fmla="*/ 1250200 w 2270952"/>
                <a:gd name="connsiteY77" fmla="*/ 637371 h 2269004"/>
                <a:gd name="connsiteX78" fmla="*/ 1267813 w 2270952"/>
                <a:gd name="connsiteY78" fmla="*/ 550134 h 2269004"/>
                <a:gd name="connsiteX79" fmla="*/ 1287214 w 2270952"/>
                <a:gd name="connsiteY79" fmla="*/ 514389 h 2269004"/>
                <a:gd name="connsiteX80" fmla="*/ 1154755 w 2270952"/>
                <a:gd name="connsiteY80" fmla="*/ 443070 h 2269004"/>
                <a:gd name="connsiteX81" fmla="*/ 1154756 w 2270952"/>
                <a:gd name="connsiteY81" fmla="*/ 443070 h 226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270952" h="2269004">
                  <a:moveTo>
                    <a:pt x="1474317" y="1388690"/>
                  </a:moveTo>
                  <a:cubicBezTo>
                    <a:pt x="1567149" y="1388690"/>
                    <a:pt x="1646798" y="1445131"/>
                    <a:pt x="1680821" y="1525570"/>
                  </a:cubicBezTo>
                  <a:lnTo>
                    <a:pt x="1685374" y="1540237"/>
                  </a:lnTo>
                  <a:lnTo>
                    <a:pt x="1785728" y="1486203"/>
                  </a:lnTo>
                  <a:lnTo>
                    <a:pt x="2134696" y="1674096"/>
                  </a:lnTo>
                  <a:lnTo>
                    <a:pt x="2133906" y="1675737"/>
                  </a:lnTo>
                  <a:cubicBezTo>
                    <a:pt x="1959105" y="1997516"/>
                    <a:pt x="1633285" y="2225351"/>
                    <a:pt x="1251571" y="2264116"/>
                  </a:cubicBezTo>
                  <a:lnTo>
                    <a:pt x="1154756" y="2269004"/>
                  </a:lnTo>
                  <a:lnTo>
                    <a:pt x="1154756" y="1825935"/>
                  </a:lnTo>
                  <a:lnTo>
                    <a:pt x="1154755" y="1825935"/>
                  </a:lnTo>
                  <a:lnTo>
                    <a:pt x="1297516" y="1749069"/>
                  </a:lnTo>
                  <a:lnTo>
                    <a:pt x="1288476" y="1738112"/>
                  </a:lnTo>
                  <a:cubicBezTo>
                    <a:pt x="1264311" y="1702343"/>
                    <a:pt x="1250200" y="1659223"/>
                    <a:pt x="1250200" y="1612806"/>
                  </a:cubicBezTo>
                  <a:cubicBezTo>
                    <a:pt x="1250200" y="1489030"/>
                    <a:pt x="1350541" y="1388690"/>
                    <a:pt x="1474317" y="1388690"/>
                  </a:cubicBezTo>
                  <a:close/>
                  <a:moveTo>
                    <a:pt x="792328" y="1388689"/>
                  </a:moveTo>
                  <a:cubicBezTo>
                    <a:pt x="916104" y="1388689"/>
                    <a:pt x="1016444" y="1489029"/>
                    <a:pt x="1016444" y="1612805"/>
                  </a:cubicBezTo>
                  <a:cubicBezTo>
                    <a:pt x="1016444" y="1659222"/>
                    <a:pt x="1002334" y="1702342"/>
                    <a:pt x="978169" y="1738111"/>
                  </a:cubicBezTo>
                  <a:lnTo>
                    <a:pt x="969393" y="1748747"/>
                  </a:lnTo>
                  <a:lnTo>
                    <a:pt x="1112749" y="1825934"/>
                  </a:lnTo>
                  <a:lnTo>
                    <a:pt x="1112750" y="1825934"/>
                  </a:lnTo>
                  <a:lnTo>
                    <a:pt x="1112750" y="2268829"/>
                  </a:lnTo>
                  <a:lnTo>
                    <a:pt x="1019379" y="2264115"/>
                  </a:lnTo>
                  <a:cubicBezTo>
                    <a:pt x="637666" y="2225350"/>
                    <a:pt x="311846" y="1997515"/>
                    <a:pt x="137046" y="1675736"/>
                  </a:cubicBezTo>
                  <a:lnTo>
                    <a:pt x="135546" y="1672622"/>
                  </a:lnTo>
                  <a:lnTo>
                    <a:pt x="481777" y="1486202"/>
                  </a:lnTo>
                  <a:lnTo>
                    <a:pt x="581394" y="1539839"/>
                  </a:lnTo>
                  <a:lnTo>
                    <a:pt x="585823" y="1525569"/>
                  </a:lnTo>
                  <a:cubicBezTo>
                    <a:pt x="619846" y="1445130"/>
                    <a:pt x="699495" y="1388689"/>
                    <a:pt x="792328" y="1388689"/>
                  </a:cubicBezTo>
                  <a:close/>
                  <a:moveTo>
                    <a:pt x="2151952" y="630727"/>
                  </a:moveTo>
                  <a:lnTo>
                    <a:pt x="2181721" y="692523"/>
                  </a:lnTo>
                  <a:cubicBezTo>
                    <a:pt x="2239179" y="828370"/>
                    <a:pt x="2270952" y="977726"/>
                    <a:pt x="2270952" y="1134502"/>
                  </a:cubicBezTo>
                  <a:cubicBezTo>
                    <a:pt x="2270952" y="1291279"/>
                    <a:pt x="2239179" y="1440634"/>
                    <a:pt x="2181721" y="1576480"/>
                  </a:cubicBezTo>
                  <a:lnTo>
                    <a:pt x="2151952" y="1638277"/>
                  </a:lnTo>
                  <a:lnTo>
                    <a:pt x="1793879" y="1445482"/>
                  </a:lnTo>
                  <a:lnTo>
                    <a:pt x="1793879" y="1445482"/>
                  </a:lnTo>
                  <a:lnTo>
                    <a:pt x="1793879" y="1358618"/>
                  </a:lnTo>
                  <a:lnTo>
                    <a:pt x="1793879" y="1358618"/>
                  </a:lnTo>
                  <a:cubicBezTo>
                    <a:pt x="1670102" y="1358618"/>
                    <a:pt x="1569762" y="1258278"/>
                    <a:pt x="1569762" y="1134502"/>
                  </a:cubicBezTo>
                  <a:cubicBezTo>
                    <a:pt x="1569762" y="1010726"/>
                    <a:pt x="1670102" y="910385"/>
                    <a:pt x="1793879" y="910385"/>
                  </a:cubicBezTo>
                  <a:lnTo>
                    <a:pt x="1793879" y="910385"/>
                  </a:lnTo>
                  <a:lnTo>
                    <a:pt x="1793879" y="823522"/>
                  </a:lnTo>
                  <a:lnTo>
                    <a:pt x="1793879" y="823522"/>
                  </a:lnTo>
                  <a:close/>
                  <a:moveTo>
                    <a:pt x="119000" y="630726"/>
                  </a:moveTo>
                  <a:lnTo>
                    <a:pt x="477073" y="823522"/>
                  </a:lnTo>
                  <a:lnTo>
                    <a:pt x="477073" y="823522"/>
                  </a:lnTo>
                  <a:lnTo>
                    <a:pt x="477073" y="902377"/>
                  </a:lnTo>
                  <a:lnTo>
                    <a:pt x="508294" y="905525"/>
                  </a:lnTo>
                  <a:cubicBezTo>
                    <a:pt x="610420" y="926422"/>
                    <a:pt x="687243" y="1016783"/>
                    <a:pt x="687243" y="1125087"/>
                  </a:cubicBezTo>
                  <a:cubicBezTo>
                    <a:pt x="687243" y="1233392"/>
                    <a:pt x="610420" y="1323753"/>
                    <a:pt x="508294" y="1344651"/>
                  </a:cubicBezTo>
                  <a:lnTo>
                    <a:pt x="477073" y="1347798"/>
                  </a:lnTo>
                  <a:lnTo>
                    <a:pt x="477073" y="1445481"/>
                  </a:lnTo>
                  <a:lnTo>
                    <a:pt x="477073" y="1445481"/>
                  </a:lnTo>
                  <a:lnTo>
                    <a:pt x="119000" y="1638276"/>
                  </a:lnTo>
                  <a:lnTo>
                    <a:pt x="89231" y="1576479"/>
                  </a:lnTo>
                  <a:cubicBezTo>
                    <a:pt x="31773" y="1440633"/>
                    <a:pt x="0" y="1291278"/>
                    <a:pt x="0" y="1134501"/>
                  </a:cubicBezTo>
                  <a:cubicBezTo>
                    <a:pt x="0" y="977725"/>
                    <a:pt x="31773" y="828370"/>
                    <a:pt x="89231" y="692523"/>
                  </a:cubicBezTo>
                  <a:close/>
                  <a:moveTo>
                    <a:pt x="1112750" y="173"/>
                  </a:moveTo>
                  <a:lnTo>
                    <a:pt x="1112750" y="443069"/>
                  </a:lnTo>
                  <a:lnTo>
                    <a:pt x="1112749" y="443069"/>
                  </a:lnTo>
                  <a:lnTo>
                    <a:pt x="981624" y="513670"/>
                  </a:lnTo>
                  <a:lnTo>
                    <a:pt x="1001416" y="550133"/>
                  </a:lnTo>
                  <a:cubicBezTo>
                    <a:pt x="1012757" y="576947"/>
                    <a:pt x="1019028" y="606426"/>
                    <a:pt x="1019028" y="637370"/>
                  </a:cubicBezTo>
                  <a:cubicBezTo>
                    <a:pt x="1019028" y="761146"/>
                    <a:pt x="918688" y="861486"/>
                    <a:pt x="794911" y="861486"/>
                  </a:cubicBezTo>
                  <a:cubicBezTo>
                    <a:pt x="717551" y="861486"/>
                    <a:pt x="649346" y="822291"/>
                    <a:pt x="609070" y="762675"/>
                  </a:cubicBezTo>
                  <a:lnTo>
                    <a:pt x="588736" y="725211"/>
                  </a:lnTo>
                  <a:lnTo>
                    <a:pt x="481777" y="782800"/>
                  </a:lnTo>
                  <a:lnTo>
                    <a:pt x="135546" y="596381"/>
                  </a:lnTo>
                  <a:lnTo>
                    <a:pt x="137046" y="593267"/>
                  </a:lnTo>
                  <a:cubicBezTo>
                    <a:pt x="311846" y="271488"/>
                    <a:pt x="637666" y="43653"/>
                    <a:pt x="1019379" y="4888"/>
                  </a:cubicBezTo>
                  <a:close/>
                  <a:moveTo>
                    <a:pt x="1154756" y="0"/>
                  </a:moveTo>
                  <a:lnTo>
                    <a:pt x="1251571" y="4889"/>
                  </a:lnTo>
                  <a:cubicBezTo>
                    <a:pt x="1633285" y="43654"/>
                    <a:pt x="1959105" y="271489"/>
                    <a:pt x="2133906" y="593268"/>
                  </a:cubicBezTo>
                  <a:lnTo>
                    <a:pt x="2134696" y="594909"/>
                  </a:lnTo>
                  <a:lnTo>
                    <a:pt x="1785728" y="782801"/>
                  </a:lnTo>
                  <a:lnTo>
                    <a:pt x="1680103" y="725930"/>
                  </a:lnTo>
                  <a:lnTo>
                    <a:pt x="1660158" y="762676"/>
                  </a:lnTo>
                  <a:cubicBezTo>
                    <a:pt x="1619883" y="822292"/>
                    <a:pt x="1551677" y="861487"/>
                    <a:pt x="1474317" y="861487"/>
                  </a:cubicBezTo>
                  <a:cubicBezTo>
                    <a:pt x="1350541" y="861487"/>
                    <a:pt x="1250200" y="761147"/>
                    <a:pt x="1250200" y="637371"/>
                  </a:cubicBezTo>
                  <a:cubicBezTo>
                    <a:pt x="1250200" y="606427"/>
                    <a:pt x="1256471" y="576948"/>
                    <a:pt x="1267813" y="550134"/>
                  </a:cubicBezTo>
                  <a:lnTo>
                    <a:pt x="1287214" y="514389"/>
                  </a:lnTo>
                  <a:lnTo>
                    <a:pt x="1154755" y="443070"/>
                  </a:lnTo>
                  <a:lnTo>
                    <a:pt x="1154756" y="443070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60000" sy="60000" flip="none" algn="tl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46" name="ïṣḷîḑé">
              <a:extLst>
                <a:ext uri="{FF2B5EF4-FFF2-40B4-BE49-F238E27FC236}">
                  <a16:creationId xmlns:a16="http://schemas.microsoft.com/office/drawing/2014/main" id="{99F33373-C84E-463D-A24C-DE10C70FEAE1}"/>
                </a:ext>
              </a:extLst>
            </p:cNvPr>
            <p:cNvGrpSpPr/>
            <p:nvPr/>
          </p:nvGrpSpPr>
          <p:grpSpPr>
            <a:xfrm>
              <a:off x="8432149" y="3087410"/>
              <a:ext cx="3188351" cy="1111889"/>
              <a:chOff x="612182" y="1237334"/>
              <a:chExt cx="3396400" cy="1111889"/>
            </a:xfrm>
          </p:grpSpPr>
          <p:sp>
            <p:nvSpPr>
              <p:cNvPr id="67" name="îšḷiḋè">
                <a:extLst>
                  <a:ext uri="{FF2B5EF4-FFF2-40B4-BE49-F238E27FC236}">
                    <a16:creationId xmlns:a16="http://schemas.microsoft.com/office/drawing/2014/main" id="{81D25247-7800-4DE3-82FA-C4D2ED06E48D}"/>
                  </a:ext>
                </a:extLst>
              </p:cNvPr>
              <p:cNvSpPr/>
              <p:nvPr/>
            </p:nvSpPr>
            <p:spPr bwMode="auto">
              <a:xfrm>
                <a:off x="612182" y="1624932"/>
                <a:ext cx="3396400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传统经营类：多美式卡通画风，传递快乐轻松感。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marR="0" lvl="0" indent="-17145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宫斗类：半写实画风头像为主，展现宫廷与美女。</a:t>
                </a:r>
                <a:endParaRPr lang="en-US" altLang="zh-CN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marR="0" lvl="0" indent="-17145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偶像养成类：日式卡通头像为主，偶像与梦幻感。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î$1iḑé">
                <a:extLst>
                  <a:ext uri="{FF2B5EF4-FFF2-40B4-BE49-F238E27FC236}">
                    <a16:creationId xmlns:a16="http://schemas.microsoft.com/office/drawing/2014/main" id="{136540DD-0335-4F76-A25F-230B3F59B70F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模拟经营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/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养成游戏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7" name="îṣliďè">
              <a:extLst>
                <a:ext uri="{FF2B5EF4-FFF2-40B4-BE49-F238E27FC236}">
                  <a16:creationId xmlns:a16="http://schemas.microsoft.com/office/drawing/2014/main" id="{67AA0A31-982C-4BB7-869B-94186CA0555E}"/>
                </a:ext>
              </a:extLst>
            </p:cNvPr>
            <p:cNvGrpSpPr/>
            <p:nvPr/>
          </p:nvGrpSpPr>
          <p:grpSpPr>
            <a:xfrm>
              <a:off x="8489335" y="1571203"/>
              <a:ext cx="3031153" cy="1111889"/>
              <a:chOff x="673100" y="1237334"/>
              <a:chExt cx="3228944" cy="1111889"/>
            </a:xfrm>
          </p:grpSpPr>
          <p:sp>
            <p:nvSpPr>
              <p:cNvPr id="65" name="ïšlídé">
                <a:extLst>
                  <a:ext uri="{FF2B5EF4-FFF2-40B4-BE49-F238E27FC236}">
                    <a16:creationId xmlns:a16="http://schemas.microsoft.com/office/drawing/2014/main" id="{B5B503D0-6553-4605-BC57-0778D0C9BB5E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多采用写实画风，色调中性，以头像类图标居多，突出战争感与人物形象的领袖感。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iṣļiḋê">
                <a:extLst>
                  <a:ext uri="{FF2B5EF4-FFF2-40B4-BE49-F238E27FC236}">
                    <a16:creationId xmlns:a16="http://schemas.microsoft.com/office/drawing/2014/main" id="{FF794F82-E17F-4B79-8644-DF8255E18563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SLG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游戏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48" name="i$1îdè">
              <a:extLst>
                <a:ext uri="{FF2B5EF4-FFF2-40B4-BE49-F238E27FC236}">
                  <a16:creationId xmlns:a16="http://schemas.microsoft.com/office/drawing/2014/main" id="{3E430C75-5E26-4950-9C6E-8E5386FBE084}"/>
                </a:ext>
              </a:extLst>
            </p:cNvPr>
            <p:cNvGrpSpPr/>
            <p:nvPr/>
          </p:nvGrpSpPr>
          <p:grpSpPr>
            <a:xfrm>
              <a:off x="8489335" y="4603618"/>
              <a:ext cx="3031153" cy="1111889"/>
              <a:chOff x="673100" y="1237334"/>
              <a:chExt cx="3228944" cy="1111889"/>
            </a:xfrm>
          </p:grpSpPr>
          <p:sp>
            <p:nvSpPr>
              <p:cNvPr id="63" name="iṧļiḓè">
                <a:extLst>
                  <a:ext uri="{FF2B5EF4-FFF2-40B4-BE49-F238E27FC236}">
                    <a16:creationId xmlns:a16="http://schemas.microsoft.com/office/drawing/2014/main" id="{131337DA-37C2-492C-965C-287334E1BB2D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贴合游戏类型与题材特点设计。</a:t>
                </a:r>
                <a:endParaRPr lang="en-US" altLang="zh-CN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îš1îďé">
                <a:extLst>
                  <a:ext uri="{FF2B5EF4-FFF2-40B4-BE49-F238E27FC236}">
                    <a16:creationId xmlns:a16="http://schemas.microsoft.com/office/drawing/2014/main" id="{BE81B41F-3048-475E-B7E5-A6086DDE15B4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其他游戏类型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074BABA-4F62-41EE-BB6D-EA8ED3973E61}"/>
                </a:ext>
              </a:extLst>
            </p:cNvPr>
            <p:cNvCxnSpPr/>
            <p:nvPr/>
          </p:nvCxnSpPr>
          <p:spPr>
            <a:xfrm flipH="1">
              <a:off x="8612155" y="2885251"/>
              <a:ext cx="2908333" cy="0"/>
            </a:xfrm>
            <a:prstGeom prst="line">
              <a:avLst/>
            </a:prstGeom>
            <a:noFill/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E1A5748E-74F7-481E-B12E-509358E6ED42}"/>
                </a:ext>
              </a:extLst>
            </p:cNvPr>
            <p:cNvCxnSpPr/>
            <p:nvPr/>
          </p:nvCxnSpPr>
          <p:spPr>
            <a:xfrm flipH="1">
              <a:off x="8612155" y="4401458"/>
              <a:ext cx="2908333" cy="0"/>
            </a:xfrm>
            <a:prstGeom prst="line">
              <a:avLst/>
            </a:prstGeom>
            <a:noFill/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51" name="išľídé">
              <a:extLst>
                <a:ext uri="{FF2B5EF4-FFF2-40B4-BE49-F238E27FC236}">
                  <a16:creationId xmlns:a16="http://schemas.microsoft.com/office/drawing/2014/main" id="{A5E128C9-4569-484B-A591-778FA84925E4}"/>
                </a:ext>
              </a:extLst>
            </p:cNvPr>
            <p:cNvGrpSpPr/>
            <p:nvPr/>
          </p:nvGrpSpPr>
          <p:grpSpPr>
            <a:xfrm>
              <a:off x="673100" y="3087410"/>
              <a:ext cx="3031153" cy="1111889"/>
              <a:chOff x="673100" y="1237334"/>
              <a:chExt cx="3228944" cy="1111889"/>
            </a:xfrm>
          </p:grpSpPr>
          <p:sp>
            <p:nvSpPr>
              <p:cNvPr id="61" name="iš1ïďé">
                <a:extLst>
                  <a:ext uri="{FF2B5EF4-FFF2-40B4-BE49-F238E27FC236}">
                    <a16:creationId xmlns:a16="http://schemas.microsoft.com/office/drawing/2014/main" id="{FE82F55C-7CA1-42FF-AD92-C27244843ED1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产品，通常使用半写实画风头像，营造神秘的故事感。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产品多使用字符，产生与</a:t>
                </a:r>
                <a:r>
                  <a:rPr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的直接联系。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îş1îďê">
                <a:extLst>
                  <a:ext uri="{FF2B5EF4-FFF2-40B4-BE49-F238E27FC236}">
                    <a16:creationId xmlns:a16="http://schemas.microsoft.com/office/drawing/2014/main" id="{522735B2-632E-4CB2-B653-11FF6B5FD869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RPG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游戏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52" name="ïsḻîḑè">
              <a:extLst>
                <a:ext uri="{FF2B5EF4-FFF2-40B4-BE49-F238E27FC236}">
                  <a16:creationId xmlns:a16="http://schemas.microsoft.com/office/drawing/2014/main" id="{12993306-E306-4A02-9CE6-2273B567F681}"/>
                </a:ext>
              </a:extLst>
            </p:cNvPr>
            <p:cNvGrpSpPr/>
            <p:nvPr/>
          </p:nvGrpSpPr>
          <p:grpSpPr>
            <a:xfrm>
              <a:off x="673100" y="1571203"/>
              <a:ext cx="3031153" cy="1111889"/>
              <a:chOff x="673100" y="1237334"/>
              <a:chExt cx="3228944" cy="1111889"/>
            </a:xfrm>
          </p:grpSpPr>
          <p:sp>
            <p:nvSpPr>
              <p:cNvPr id="59" name="î$ḻïḓe">
                <a:extLst>
                  <a:ext uri="{FF2B5EF4-FFF2-40B4-BE49-F238E27FC236}">
                    <a16:creationId xmlns:a16="http://schemas.microsoft.com/office/drawing/2014/main" id="{02FA6E79-47AA-4762-8FF6-140A3BD7C8B9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卡牌往往将体现其融合玩法的特点，而营造不同的观感。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占比高，大多采用</a:t>
                </a:r>
                <a:r>
                  <a:rPr lang="en-US" altLang="zh-CN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</a:t>
                </a: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形象作为图标。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îṩļïďè">
                <a:extLst>
                  <a:ext uri="{FF2B5EF4-FFF2-40B4-BE49-F238E27FC236}">
                    <a16:creationId xmlns:a16="http://schemas.microsoft.com/office/drawing/2014/main" id="{E6999E77-A7CF-4805-938E-EAC0A72C9AB7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卡牌游戏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grpSp>
          <p:nvGrpSpPr>
            <p:cNvPr id="53" name="íṣḻiďe">
              <a:extLst>
                <a:ext uri="{FF2B5EF4-FFF2-40B4-BE49-F238E27FC236}">
                  <a16:creationId xmlns:a16="http://schemas.microsoft.com/office/drawing/2014/main" id="{F35A6621-2058-4B9A-99C3-0D6F95AE4F37}"/>
                </a:ext>
              </a:extLst>
            </p:cNvPr>
            <p:cNvGrpSpPr/>
            <p:nvPr/>
          </p:nvGrpSpPr>
          <p:grpSpPr>
            <a:xfrm>
              <a:off x="673100" y="4603618"/>
              <a:ext cx="3031153" cy="1111889"/>
              <a:chOff x="673100" y="1237334"/>
              <a:chExt cx="3228944" cy="1111889"/>
            </a:xfrm>
          </p:grpSpPr>
          <p:sp>
            <p:nvSpPr>
              <p:cNvPr id="57" name="ïṩľîḑé">
                <a:extLst>
                  <a:ext uri="{FF2B5EF4-FFF2-40B4-BE49-F238E27FC236}">
                    <a16:creationId xmlns:a16="http://schemas.microsoft.com/office/drawing/2014/main" id="{B8F46049-0168-4E6E-A2F6-82521D99DF2B}"/>
                  </a:ext>
                </a:extLst>
              </p:cNvPr>
              <p:cNvSpPr/>
              <p:nvPr/>
            </p:nvSpPr>
            <p:spPr bwMode="auto">
              <a:xfrm>
                <a:off x="673100" y="1624932"/>
                <a:ext cx="3228944" cy="724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en-US" sz="1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美式卡通画风的图形与动物类图标居多，传递轻松、快乐的观看感受。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îśḻíḍè">
                <a:extLst>
                  <a:ext uri="{FF2B5EF4-FFF2-40B4-BE49-F238E27FC236}">
                    <a16:creationId xmlns:a16="http://schemas.microsoft.com/office/drawing/2014/main" id="{B2A912C7-7F10-4332-BA48-8DBB5DF63A98}"/>
                  </a:ext>
                </a:extLst>
              </p:cNvPr>
              <p:cNvSpPr txBox="1"/>
              <p:nvPr/>
            </p:nvSpPr>
            <p:spPr bwMode="auto">
              <a:xfrm>
                <a:off x="673100" y="1237334"/>
                <a:ext cx="3228944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</a:rPr>
                  <a:t>消除游戏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EB610A6-4630-4E48-9E8B-40324FADC78A}"/>
                </a:ext>
              </a:extLst>
            </p:cNvPr>
            <p:cNvCxnSpPr/>
            <p:nvPr/>
          </p:nvCxnSpPr>
          <p:spPr>
            <a:xfrm flipH="1">
              <a:off x="673100" y="2885251"/>
              <a:ext cx="2908333" cy="0"/>
            </a:xfrm>
            <a:prstGeom prst="line">
              <a:avLst/>
            </a:prstGeom>
            <a:noFill/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B42500E-0C93-4AE2-A2F2-FEDAB949931E}"/>
                </a:ext>
              </a:extLst>
            </p:cNvPr>
            <p:cNvCxnSpPr/>
            <p:nvPr/>
          </p:nvCxnSpPr>
          <p:spPr>
            <a:xfrm flipH="1">
              <a:off x="673100" y="4401458"/>
              <a:ext cx="2908333" cy="0"/>
            </a:xfrm>
            <a:prstGeom prst="line">
              <a:avLst/>
            </a:prstGeom>
            <a:noFill/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693319" y="2793179"/>
            <a:ext cx="5419185" cy="89535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全球手游图标整体情况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056763" y="2977822"/>
            <a:ext cx="608806" cy="71096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D93844"/>
                </a:solidFill>
                <a:latin typeface="Impact" panose="020B0806030902050204" pitchFamily="34" charset="0"/>
                <a:ea typeface="微软雅黑" panose="020B0503020204020204" charset="-122"/>
              </a:rPr>
              <a:t>01</a:t>
            </a:r>
            <a:endParaRPr lang="zh-CN" altLang="en-US" dirty="0">
              <a:solidFill>
                <a:srgbClr val="D93844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791200" y="3672840"/>
            <a:ext cx="4751705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446463" y="3037059"/>
            <a:ext cx="5426076" cy="1621509"/>
          </a:xfrm>
        </p:spPr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446464" y="5106701"/>
            <a:ext cx="5426076" cy="760695"/>
          </a:xfrm>
        </p:spPr>
        <p:txBody>
          <a:bodyPr/>
          <a:lstStyle/>
          <a:p>
            <a:r>
              <a:rPr lang="zh-CN" altLang="en-US" dirty="0"/>
              <a:t>数研中心  用户研究</a:t>
            </a:r>
            <a:endParaRPr lang="en-US" altLang="zh-CN" dirty="0"/>
          </a:p>
          <a:p>
            <a:r>
              <a:rPr lang="zh-CN" altLang="en-US" sz="1200" dirty="0"/>
              <a:t>刘翼然</a:t>
            </a:r>
            <a:endParaRPr lang="en-US" altLang="zh-CN" sz="1200" dirty="0"/>
          </a:p>
          <a:p>
            <a:r>
              <a:rPr lang="en-US" altLang="zh-CN" sz="1200" dirty="0"/>
              <a:t>2019</a:t>
            </a:r>
            <a:r>
              <a:rPr lang="zh-CN" altLang="en-US" sz="1200" dirty="0"/>
              <a:t>年</a:t>
            </a:r>
            <a:r>
              <a:rPr lang="en-US" altLang="zh-CN" sz="1200" dirty="0"/>
              <a:t>3</a:t>
            </a:r>
            <a:r>
              <a:rPr lang="zh-CN" altLang="en-US" sz="1200" dirty="0"/>
              <a:t>月</a:t>
            </a:r>
            <a:endParaRPr lang="en-US" altLang="zh-CN" sz="1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965683" y="4842807"/>
            <a:ext cx="43876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图标类型整体分布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 dirty="0"/>
          </a:p>
        </p:txBody>
      </p:sp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5D018C15-5C14-4246-91B5-961BADC69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970421"/>
              </p:ext>
            </p:extLst>
          </p:nvPr>
        </p:nvGraphicFramePr>
        <p:xfrm>
          <a:off x="1138238" y="2163949"/>
          <a:ext cx="9915524" cy="379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9" name="图片 28" descr="Clash of Clans">
            <a:extLst>
              <a:ext uri="{FF2B5EF4-FFF2-40B4-BE49-F238E27FC236}">
                <a16:creationId xmlns:a16="http://schemas.microsoft.com/office/drawing/2014/main" id="{5BF836F2-2263-4DCD-8954-FEF7FAFE06E6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807" y="5394824"/>
            <a:ext cx="366853" cy="3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 29" descr="Huuuge Casino Slots - Play Free Slot Machines">
            <a:extLst>
              <a:ext uri="{FF2B5EF4-FFF2-40B4-BE49-F238E27FC236}">
                <a16:creationId xmlns:a16="http://schemas.microsoft.com/office/drawing/2014/main" id="{6E4D86CB-5DF9-4DC7-BEA5-1BFD9F55F090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142" y="5394824"/>
            <a:ext cx="367200" cy="3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 descr="Winning Eleven 2019">
            <a:extLst>
              <a:ext uri="{FF2B5EF4-FFF2-40B4-BE49-F238E27FC236}">
                <a16:creationId xmlns:a16="http://schemas.microsoft.com/office/drawing/2014/main" id="{45E5F964-0964-4AAC-B327-D7F066B5EFFA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24" y="5394478"/>
            <a:ext cx="367200" cy="3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 descr="Last Empire - War Z: Strategy">
            <a:extLst>
              <a:ext uri="{FF2B5EF4-FFF2-40B4-BE49-F238E27FC236}">
                <a16:creationId xmlns:a16="http://schemas.microsoft.com/office/drawing/2014/main" id="{147191E8-5403-421A-96EC-90EE67EDAB98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06" y="5390761"/>
            <a:ext cx="368138" cy="3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图片 33" descr="Brawl Stars">
            <a:extLst>
              <a:ext uri="{FF2B5EF4-FFF2-40B4-BE49-F238E27FC236}">
                <a16:creationId xmlns:a16="http://schemas.microsoft.com/office/drawing/2014/main" id="{71BD0B0D-C0DA-4524-805B-F28E1ECB7903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26" y="5390761"/>
            <a:ext cx="368138" cy="3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 descr="Hay Day">
            <a:extLst>
              <a:ext uri="{FF2B5EF4-FFF2-40B4-BE49-F238E27FC236}">
                <a16:creationId xmlns:a16="http://schemas.microsoft.com/office/drawing/2014/main" id="{74983B48-C5F4-4A33-AE2D-4FCCADD81122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46" y="5390761"/>
            <a:ext cx="368138" cy="3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 descr="SimCity BuildIt">
            <a:hlinkClick r:id="rId9" tgtFrame="_blank"/>
            <a:extLst>
              <a:ext uri="{FF2B5EF4-FFF2-40B4-BE49-F238E27FC236}">
                <a16:creationId xmlns:a16="http://schemas.microsoft.com/office/drawing/2014/main" id="{3708C52B-17F6-471D-B42F-9A1323AA59DF}"/>
              </a:ext>
            </a:extLst>
          </p:cNvPr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366" y="5390762"/>
            <a:ext cx="368138" cy="3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36" descr="Last Day on Earth: Survival">
            <a:hlinkClick r:id="rId11" tgtFrame="_blank"/>
            <a:extLst>
              <a:ext uri="{FF2B5EF4-FFF2-40B4-BE49-F238E27FC236}">
                <a16:creationId xmlns:a16="http://schemas.microsoft.com/office/drawing/2014/main" id="{8D18AF6A-1767-4F0D-9FE2-DE3959AD3884}"/>
              </a:ext>
            </a:extLst>
          </p:cNvPr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986" y="5390761"/>
            <a:ext cx="368138" cy="3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片 37" descr="Zombie Strike : The Last War of Idle Battle (SRPG)">
            <a:hlinkClick r:id="rId13" tgtFrame="_blank"/>
            <a:extLst>
              <a:ext uri="{FF2B5EF4-FFF2-40B4-BE49-F238E27FC236}">
                <a16:creationId xmlns:a16="http://schemas.microsoft.com/office/drawing/2014/main" id="{7322ECA2-AF53-416C-9679-87491EA55105}"/>
              </a:ext>
            </a:extLst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06" y="5390761"/>
            <a:ext cx="367200" cy="3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 descr="CSR Racing 2">
            <a:hlinkClick r:id="rId15" tgtFrame="_blank"/>
            <a:extLst>
              <a:ext uri="{FF2B5EF4-FFF2-40B4-BE49-F238E27FC236}">
                <a16:creationId xmlns:a16="http://schemas.microsoft.com/office/drawing/2014/main" id="{1F9965F1-D0FB-4AC9-BBEF-410EFD6493E7}"/>
              </a:ext>
            </a:extLst>
          </p:cNvPr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88" y="5390761"/>
            <a:ext cx="368138" cy="3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图片 49" descr="Sniper 3D Gun Shooter: Free Elite Shooting Games">
            <a:extLst>
              <a:ext uri="{FF2B5EF4-FFF2-40B4-BE49-F238E27FC236}">
                <a16:creationId xmlns:a16="http://schemas.microsoft.com/office/drawing/2014/main" id="{3F28F031-4B2C-4A33-8A9A-6369104A9B95}"/>
              </a:ext>
            </a:extLst>
          </p:cNvPr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05" y="5390761"/>
            <a:ext cx="367200" cy="3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îṡḻiḋé">
            <a:extLst>
              <a:ext uri="{FF2B5EF4-FFF2-40B4-BE49-F238E27FC236}">
                <a16:creationId xmlns:a16="http://schemas.microsoft.com/office/drawing/2014/main" id="{A31D11D4-F5E4-4C0D-BF65-9AB8CF773A1E}"/>
              </a:ext>
            </a:extLst>
          </p:cNvPr>
          <p:cNvSpPr txBox="1"/>
          <p:nvPr/>
        </p:nvSpPr>
        <p:spPr>
          <a:xfrm>
            <a:off x="719439" y="1244229"/>
            <a:ext cx="10826751" cy="843638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头像类</a:t>
            </a:r>
            <a:r>
              <a:rPr lang="zh-CN" altLang="en-US" sz="1400" dirty="0">
                <a:latin typeface="+mj-ea"/>
                <a:ea typeface="+mj-ea"/>
              </a:rPr>
              <a:t>是市场上最常见的图标类型，</a:t>
            </a:r>
            <a:r>
              <a:rPr lang="en-US" altLang="zh-CN" sz="1400" dirty="0">
                <a:latin typeface="+mj-ea"/>
                <a:ea typeface="+mj-ea"/>
              </a:rPr>
              <a:t>Top 800</a:t>
            </a:r>
            <a:r>
              <a:rPr lang="zh-CN" altLang="en-US" sz="1400" dirty="0">
                <a:latin typeface="+mj-ea"/>
                <a:ea typeface="+mj-ea"/>
              </a:rPr>
              <a:t>产品中头像类图标占</a:t>
            </a:r>
            <a:r>
              <a:rPr lang="en-US" altLang="zh-CN" sz="1400" dirty="0">
                <a:latin typeface="+mj-ea"/>
                <a:ea typeface="+mj-ea"/>
              </a:rPr>
              <a:t>45%</a:t>
            </a:r>
            <a:r>
              <a:rPr lang="zh-CN" altLang="en-US" sz="1400" dirty="0">
                <a:latin typeface="+mj-ea"/>
                <a:ea typeface="+mj-ea"/>
              </a:rPr>
              <a:t>。</a:t>
            </a:r>
            <a:endParaRPr lang="en-US" altLang="zh-CN" sz="14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  <a:buSzPct val="25000"/>
            </a:pPr>
            <a:r>
              <a:rPr lang="zh-CN" altLang="en-US" sz="1400" dirty="0">
                <a:latin typeface="+mj-ea"/>
                <a:ea typeface="+mj-ea"/>
              </a:rPr>
              <a:t>此外，字符、人物半身型、混合型与图形类图标较为常见。</a:t>
            </a:r>
            <a:endParaRPr 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820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画风整体分布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3695F401-6141-4291-BFDA-725BFDF108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711640"/>
              </p:ext>
            </p:extLst>
          </p:nvPr>
        </p:nvGraphicFramePr>
        <p:xfrm>
          <a:off x="-165011" y="1248471"/>
          <a:ext cx="8886761" cy="5086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7" name="组合 66">
            <a:extLst>
              <a:ext uri="{FF2B5EF4-FFF2-40B4-BE49-F238E27FC236}">
                <a16:creationId xmlns:a16="http://schemas.microsoft.com/office/drawing/2014/main" id="{2B4A8E60-5797-4719-AA16-A692AE7AF51B}"/>
              </a:ext>
            </a:extLst>
          </p:cNvPr>
          <p:cNvGrpSpPr/>
          <p:nvPr/>
        </p:nvGrpSpPr>
        <p:grpSpPr>
          <a:xfrm>
            <a:off x="5502835" y="1708649"/>
            <a:ext cx="1184739" cy="4498802"/>
            <a:chOff x="4915782" y="1739899"/>
            <a:chExt cx="1184739" cy="449880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035658D-4218-45CE-8C3C-79E46AD5BF5D}"/>
                </a:ext>
              </a:extLst>
            </p:cNvPr>
            <p:cNvGrpSpPr/>
            <p:nvPr/>
          </p:nvGrpSpPr>
          <p:grpSpPr>
            <a:xfrm>
              <a:off x="4915782" y="2206467"/>
              <a:ext cx="1179899" cy="365918"/>
              <a:chOff x="4810125" y="2151858"/>
              <a:chExt cx="1179899" cy="365918"/>
            </a:xfrm>
          </p:grpSpPr>
          <p:pic>
            <p:nvPicPr>
              <p:cNvPr id="6" name="图片 5" descr="星のドラゴンクエスト">
                <a:extLst>
                  <a:ext uri="{FF2B5EF4-FFF2-40B4-BE49-F238E27FC236}">
                    <a16:creationId xmlns:a16="http://schemas.microsoft.com/office/drawing/2014/main" id="{14F88AC7-03AC-4EB5-988C-80DDBA37B123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125" y="2151858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图片 9" descr="シャドウバース (Shadowverse)">
                <a:extLst>
                  <a:ext uri="{FF2B5EF4-FFF2-40B4-BE49-F238E27FC236}">
                    <a16:creationId xmlns:a16="http://schemas.microsoft.com/office/drawing/2014/main" id="{E47B1085-BF9B-453E-B5B0-469B33C3996A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6648" y="2151858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图片 10" descr="ONE PIECE トレジャークルーズ">
                <a:extLst>
                  <a:ext uri="{FF2B5EF4-FFF2-40B4-BE49-F238E27FC236}">
                    <a16:creationId xmlns:a16="http://schemas.microsoft.com/office/drawing/2014/main" id="{7E323EBE-1655-4EC3-8D9B-D33FE4DFE46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3171" y="2151858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2345D43-2C62-4116-B4D7-84FC191CB426}"/>
                </a:ext>
              </a:extLst>
            </p:cNvPr>
            <p:cNvGrpSpPr/>
            <p:nvPr/>
          </p:nvGrpSpPr>
          <p:grpSpPr>
            <a:xfrm>
              <a:off x="4915782" y="1739899"/>
              <a:ext cx="1179898" cy="375225"/>
              <a:chOff x="5181600" y="1787524"/>
              <a:chExt cx="1179898" cy="375225"/>
            </a:xfrm>
          </p:grpSpPr>
          <p:pic>
            <p:nvPicPr>
              <p:cNvPr id="26" name="图片 25" descr="Candy Crush Saga">
                <a:extLst>
                  <a:ext uri="{FF2B5EF4-FFF2-40B4-BE49-F238E27FC236}">
                    <a16:creationId xmlns:a16="http://schemas.microsoft.com/office/drawing/2014/main" id="{7CAC75BF-FA4F-44EC-AF93-9B9338A0B2D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600" y="1796831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图片 26" descr="Clash of Clans">
                <a:extLst>
                  <a:ext uri="{FF2B5EF4-FFF2-40B4-BE49-F238E27FC236}">
                    <a16:creationId xmlns:a16="http://schemas.microsoft.com/office/drawing/2014/main" id="{8C871B5E-92AA-47BA-A118-AA392AB8ABBA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122" y="1787524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图片 27" descr="MARVEL Contest of Champions">
                <a:extLst>
                  <a:ext uri="{FF2B5EF4-FFF2-40B4-BE49-F238E27FC236}">
                    <a16:creationId xmlns:a16="http://schemas.microsoft.com/office/drawing/2014/main" id="{84F27420-BD5C-4466-A64D-9A37DA82504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645" y="1796831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08B3B3A-1043-4AF3-ABEA-2C2A50A5FB7A}"/>
                </a:ext>
              </a:extLst>
            </p:cNvPr>
            <p:cNvGrpSpPr/>
            <p:nvPr/>
          </p:nvGrpSpPr>
          <p:grpSpPr>
            <a:xfrm>
              <a:off x="4915782" y="2663728"/>
              <a:ext cx="1184739" cy="365918"/>
              <a:chOff x="5176759" y="2711363"/>
              <a:chExt cx="1184739" cy="365918"/>
            </a:xfrm>
          </p:grpSpPr>
          <p:pic>
            <p:nvPicPr>
              <p:cNvPr id="30" name="图片 29" descr="Last Shelter: Survival">
                <a:extLst>
                  <a:ext uri="{FF2B5EF4-FFF2-40B4-BE49-F238E27FC236}">
                    <a16:creationId xmlns:a16="http://schemas.microsoft.com/office/drawing/2014/main" id="{67D8D79C-7DE9-4E2E-9FB3-45714C3B05A9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59" y="2711363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图片 30" descr="War Robots">
                <a:extLst>
                  <a:ext uri="{FF2B5EF4-FFF2-40B4-BE49-F238E27FC236}">
                    <a16:creationId xmlns:a16="http://schemas.microsoft.com/office/drawing/2014/main" id="{1C904942-B931-4725-99D5-83D9E6B5EDB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645" y="2711363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图片 31" descr="Z Day: Hearts of Heroes">
                <a:extLst>
                  <a:ext uri="{FF2B5EF4-FFF2-40B4-BE49-F238E27FC236}">
                    <a16:creationId xmlns:a16="http://schemas.microsoft.com/office/drawing/2014/main" id="{601629C2-1836-4A24-8ED2-9E1529AF2C7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3321" y="2711363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7D0728B-E76D-4ECD-8BC8-35BD35042068}"/>
                </a:ext>
              </a:extLst>
            </p:cNvPr>
            <p:cNvGrpSpPr/>
            <p:nvPr/>
          </p:nvGrpSpPr>
          <p:grpSpPr>
            <a:xfrm>
              <a:off x="4915782" y="3120989"/>
              <a:ext cx="1181357" cy="367200"/>
              <a:chOff x="5191475" y="3156733"/>
              <a:chExt cx="1181357" cy="367200"/>
            </a:xfrm>
          </p:grpSpPr>
          <p:pic>
            <p:nvPicPr>
              <p:cNvPr id="35" name="图片 34" descr="叫我万岁爷">
                <a:extLst>
                  <a:ext uri="{FF2B5EF4-FFF2-40B4-BE49-F238E27FC236}">
                    <a16:creationId xmlns:a16="http://schemas.microsoft.com/office/drawing/2014/main" id="{BA2D9BC6-4729-43A9-AC9B-C279EAD6F279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8085" y="3156733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图片 36" descr="Left to Survive: PvP Zombie Shooter">
                <a:extLst>
                  <a:ext uri="{FF2B5EF4-FFF2-40B4-BE49-F238E27FC236}">
                    <a16:creationId xmlns:a16="http://schemas.microsoft.com/office/drawing/2014/main" id="{8905C640-856D-46C5-8036-1053EF00D093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1475" y="3156733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图片 37" descr="왕이되는자 - 독창적인 고품격 벼슬길 승진 SRPG, 모바일 게임의 선구자">
                <a:extLst>
                  <a:ext uri="{FF2B5EF4-FFF2-40B4-BE49-F238E27FC236}">
                    <a16:creationId xmlns:a16="http://schemas.microsoft.com/office/drawing/2014/main" id="{7E1B356C-132C-49EA-AD58-39DD3A913E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4694" y="3156733"/>
                <a:ext cx="368138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9A23F43-CD03-468C-BA22-9773F2D67052}"/>
                </a:ext>
              </a:extLst>
            </p:cNvPr>
            <p:cNvGrpSpPr/>
            <p:nvPr/>
          </p:nvGrpSpPr>
          <p:grpSpPr>
            <a:xfrm>
              <a:off x="4915782" y="3579532"/>
              <a:ext cx="1180419" cy="367200"/>
              <a:chOff x="5176585" y="3624575"/>
              <a:chExt cx="1180419" cy="367200"/>
            </a:xfrm>
          </p:grpSpPr>
          <p:pic>
            <p:nvPicPr>
              <p:cNvPr id="40" name="图片 39" descr="리니지M">
                <a:extLst>
                  <a:ext uri="{FF2B5EF4-FFF2-40B4-BE49-F238E27FC236}">
                    <a16:creationId xmlns:a16="http://schemas.microsoft.com/office/drawing/2014/main" id="{A8D281EF-A174-49ED-B17F-73A18E6D3B4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585" y="3624575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图片 41" descr="率土之滨">
                <a:extLst>
                  <a:ext uri="{FF2B5EF4-FFF2-40B4-BE49-F238E27FC236}">
                    <a16:creationId xmlns:a16="http://schemas.microsoft.com/office/drawing/2014/main" id="{9B310BC2-0B61-48A6-90DE-31D2D620024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9804" y="3624575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图片 42" descr="Huuuge Casino Slots - Play Free Slot Machines">
                <a:extLst>
                  <a:ext uri="{FF2B5EF4-FFF2-40B4-BE49-F238E27FC236}">
                    <a16:creationId xmlns:a16="http://schemas.microsoft.com/office/drawing/2014/main" id="{5B37FDB1-480F-421B-B2C3-E3EA1320C12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3195" y="3624575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A1CAC278-D16F-4BBD-BDCE-5C82479FBBF2}"/>
                </a:ext>
              </a:extLst>
            </p:cNvPr>
            <p:cNvGrpSpPr/>
            <p:nvPr/>
          </p:nvGrpSpPr>
          <p:grpSpPr>
            <a:xfrm>
              <a:off x="4915782" y="4495871"/>
              <a:ext cx="1180867" cy="367200"/>
              <a:chOff x="5175790" y="4559224"/>
              <a:chExt cx="1180867" cy="367200"/>
            </a:xfrm>
          </p:grpSpPr>
          <p:pic>
            <p:nvPicPr>
              <p:cNvPr id="47" name="图片 46" descr="DarkAvenger X - ダークアベンジャー クロス">
                <a:extLst>
                  <a:ext uri="{FF2B5EF4-FFF2-40B4-BE49-F238E27FC236}">
                    <a16:creationId xmlns:a16="http://schemas.microsoft.com/office/drawing/2014/main" id="{07DAEC2F-7B83-4859-A486-E1D5EC17183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5790" y="4559224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图片 47" descr="LINE ポコパンタウン -PPT-">
                <a:extLst>
                  <a:ext uri="{FF2B5EF4-FFF2-40B4-BE49-F238E27FC236}">
                    <a16:creationId xmlns:a16="http://schemas.microsoft.com/office/drawing/2014/main" id="{FEE5FAF5-00F0-44E5-8ACA-3F9B3221CCC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1920" y="4559224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图片 48" descr="소울 아크: 용기와 운명">
                <a:extLst>
                  <a:ext uri="{FF2B5EF4-FFF2-40B4-BE49-F238E27FC236}">
                    <a16:creationId xmlns:a16="http://schemas.microsoft.com/office/drawing/2014/main" id="{1C0FF35C-B170-45C5-AFCD-B0E694FCEF55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9457" y="4559224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32CDB935-DAFF-4C40-A59D-54DE7FD87984}"/>
                </a:ext>
              </a:extLst>
            </p:cNvPr>
            <p:cNvGrpSpPr/>
            <p:nvPr/>
          </p:nvGrpSpPr>
          <p:grpSpPr>
            <a:xfrm>
              <a:off x="4915782" y="4038075"/>
              <a:ext cx="1184739" cy="366453"/>
              <a:chOff x="5176759" y="4080790"/>
              <a:chExt cx="1184739" cy="366453"/>
            </a:xfrm>
          </p:grpSpPr>
          <p:pic>
            <p:nvPicPr>
              <p:cNvPr id="46" name="图片 45" descr="모두의마블">
                <a:extLst>
                  <a:ext uri="{FF2B5EF4-FFF2-40B4-BE49-F238E27FC236}">
                    <a16:creationId xmlns:a16="http://schemas.microsoft.com/office/drawing/2014/main" id="{645A260C-F1F8-4684-B7F2-89F40DA9D61A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759" y="4080790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图片 49" descr="LINE：ディズニー ツムツム">
                <a:extLst>
                  <a:ext uri="{FF2B5EF4-FFF2-40B4-BE49-F238E27FC236}">
                    <a16:creationId xmlns:a16="http://schemas.microsoft.com/office/drawing/2014/main" id="{1D7C9B68-85C1-4D91-B6CF-CB8FAB189EC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1528" y="4080884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图片 50" descr="実況パワフルプロ野球">
                <a:extLst>
                  <a:ext uri="{FF2B5EF4-FFF2-40B4-BE49-F238E27FC236}">
                    <a16:creationId xmlns:a16="http://schemas.microsoft.com/office/drawing/2014/main" id="{3EEF2EE2-929F-4ECC-8841-F57E2E0477B3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645" y="4081325"/>
                <a:ext cx="366853" cy="3659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81AEE72-2CAC-491E-A244-7F7DDA21B465}"/>
                </a:ext>
              </a:extLst>
            </p:cNvPr>
            <p:cNvGrpSpPr/>
            <p:nvPr/>
          </p:nvGrpSpPr>
          <p:grpSpPr>
            <a:xfrm>
              <a:off x="4915782" y="4954414"/>
              <a:ext cx="1181224" cy="367200"/>
              <a:chOff x="5175433" y="4994112"/>
              <a:chExt cx="1181224" cy="367200"/>
            </a:xfrm>
          </p:grpSpPr>
          <p:pic>
            <p:nvPicPr>
              <p:cNvPr id="52" name="图片 51" descr="Game of Thrones: Conquest™">
                <a:extLst>
                  <a:ext uri="{FF2B5EF4-FFF2-40B4-BE49-F238E27FC236}">
                    <a16:creationId xmlns:a16="http://schemas.microsoft.com/office/drawing/2014/main" id="{ADBF270B-40B5-406B-AF36-A705E57DFEC3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5433" y="4994112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图片 52" descr="NBA LIVE Mobile Basketball">
                <a:extLst>
                  <a:ext uri="{FF2B5EF4-FFF2-40B4-BE49-F238E27FC236}">
                    <a16:creationId xmlns:a16="http://schemas.microsoft.com/office/drawing/2014/main" id="{D6BFDD59-DC5D-47A7-8D6A-FBF9F9EC3442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1528" y="4994112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图片 53" descr="아리엘">
                <a:extLst>
                  <a:ext uri="{FF2B5EF4-FFF2-40B4-BE49-F238E27FC236}">
                    <a16:creationId xmlns:a16="http://schemas.microsoft.com/office/drawing/2014/main" id="{014DB2A3-19E0-4D10-9080-1764E33819D2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9457" y="4994112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0B5F4E9-DB47-40AE-B4B3-EF8C8BAD64C9}"/>
                </a:ext>
              </a:extLst>
            </p:cNvPr>
            <p:cNvGrpSpPr/>
            <p:nvPr/>
          </p:nvGrpSpPr>
          <p:grpSpPr>
            <a:xfrm>
              <a:off x="4915782" y="5412957"/>
              <a:ext cx="1183700" cy="367200"/>
              <a:chOff x="5172957" y="5468955"/>
              <a:chExt cx="1183700" cy="367200"/>
            </a:xfrm>
          </p:grpSpPr>
          <p:pic>
            <p:nvPicPr>
              <p:cNvPr id="58" name="图片 57" descr="明日之后">
                <a:extLst>
                  <a:ext uri="{FF2B5EF4-FFF2-40B4-BE49-F238E27FC236}">
                    <a16:creationId xmlns:a16="http://schemas.microsoft.com/office/drawing/2014/main" id="{B7A88DCC-BF30-4587-A434-C019C6C67A4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2957" y="5468955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图片 58" descr="Bricks n Balls">
                <a:extLst>
                  <a:ext uri="{FF2B5EF4-FFF2-40B4-BE49-F238E27FC236}">
                    <a16:creationId xmlns:a16="http://schemas.microsoft.com/office/drawing/2014/main" id="{19AC642E-A7A6-4279-BB41-0EE0DE8B752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1207" y="5468955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图片 59" descr="Tap Titans 2">
                <a:extLst>
                  <a:ext uri="{FF2B5EF4-FFF2-40B4-BE49-F238E27FC236}">
                    <a16:creationId xmlns:a16="http://schemas.microsoft.com/office/drawing/2014/main" id="{599AE243-4A7A-43E1-9527-2DC9BCA3657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9457" y="5468955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B103CEB0-5E07-48A2-9BE1-C0448BB4BB0D}"/>
                </a:ext>
              </a:extLst>
            </p:cNvPr>
            <p:cNvGrpSpPr/>
            <p:nvPr/>
          </p:nvGrpSpPr>
          <p:grpSpPr>
            <a:xfrm>
              <a:off x="4915782" y="5871501"/>
              <a:ext cx="1183700" cy="367200"/>
              <a:chOff x="5172957" y="5928651"/>
              <a:chExt cx="1183700" cy="367200"/>
            </a:xfrm>
          </p:grpSpPr>
          <p:pic>
            <p:nvPicPr>
              <p:cNvPr id="62" name="图片 61" descr="ロマンシング サガ リ･ユニバース">
                <a:extLst>
                  <a:ext uri="{FF2B5EF4-FFF2-40B4-BE49-F238E27FC236}">
                    <a16:creationId xmlns:a16="http://schemas.microsoft.com/office/drawing/2014/main" id="{CCC18248-CBC0-4143-BF7E-1C1E622899B9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2957" y="5928651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图片 62" descr="Pixel Gun 3D: Battle Royale">
                <a:extLst>
                  <a:ext uri="{FF2B5EF4-FFF2-40B4-BE49-F238E27FC236}">
                    <a16:creationId xmlns:a16="http://schemas.microsoft.com/office/drawing/2014/main" id="{E1393BAA-97D3-4009-BB6B-DD61886878B9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1207" y="5928651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图片 63" descr="Pixel Art: Color by Number">
                <a:extLst>
                  <a:ext uri="{FF2B5EF4-FFF2-40B4-BE49-F238E27FC236}">
                    <a16:creationId xmlns:a16="http://schemas.microsoft.com/office/drawing/2014/main" id="{C3E7FFEA-6AA6-42B5-9320-A5D7DD725113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9457" y="5928651"/>
                <a:ext cx="367200" cy="36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6" name="îṡḻiḋé">
            <a:extLst>
              <a:ext uri="{FF2B5EF4-FFF2-40B4-BE49-F238E27FC236}">
                <a16:creationId xmlns:a16="http://schemas.microsoft.com/office/drawing/2014/main" id="{24EA0549-3D80-4EA6-860C-BA85A67E8195}"/>
              </a:ext>
            </a:extLst>
          </p:cNvPr>
          <p:cNvSpPr txBox="1"/>
          <p:nvPr/>
        </p:nvSpPr>
        <p:spPr>
          <a:xfrm>
            <a:off x="7038974" y="2941941"/>
            <a:ext cx="4646857" cy="2032219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>
              <a:buSzPct val="25000"/>
            </a:pP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美式卡通</a:t>
            </a:r>
            <a:r>
              <a:rPr lang="zh-CN" altLang="en-US" sz="1400" dirty="0">
                <a:latin typeface="+mj-ea"/>
                <a:ea typeface="+mj-ea"/>
              </a:rPr>
              <a:t>与</a:t>
            </a:r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日式卡通</a:t>
            </a:r>
            <a:r>
              <a:rPr lang="zh-CN" altLang="en-US" sz="1400" dirty="0">
                <a:latin typeface="+mj-ea"/>
                <a:ea typeface="+mj-ea"/>
              </a:rPr>
              <a:t>是市场上最常见的图标画风。</a:t>
            </a:r>
            <a:endParaRPr lang="en-US" altLang="zh-CN" sz="1400" dirty="0">
              <a:latin typeface="+mj-ea"/>
              <a:ea typeface="+mj-ea"/>
            </a:endParaRPr>
          </a:p>
          <a:p>
            <a:pPr>
              <a:buSzPct val="25000"/>
            </a:pPr>
            <a:endParaRPr lang="en-US" altLang="zh-CN" sz="1400" dirty="0">
              <a:latin typeface="+mj-ea"/>
              <a:ea typeface="+mj-ea"/>
            </a:endParaRPr>
          </a:p>
          <a:p>
            <a:pPr>
              <a:buSzPct val="25000"/>
            </a:pPr>
            <a:endParaRPr lang="en-US" altLang="zh-CN" sz="200" dirty="0">
              <a:latin typeface="+mj-ea"/>
              <a:ea typeface="+mj-ea"/>
            </a:endParaRPr>
          </a:p>
          <a:p>
            <a:pPr>
              <a:buSzPct val="25000"/>
            </a:pPr>
            <a:endParaRPr lang="en-US" altLang="zh-CN" sz="1400" dirty="0">
              <a:latin typeface="+mj-ea"/>
              <a:ea typeface="+mj-ea"/>
            </a:endParaRPr>
          </a:p>
          <a:p>
            <a:pPr>
              <a:buSzPct val="25000"/>
            </a:pPr>
            <a:r>
              <a:rPr lang="zh-CN" altLang="en-US" sz="1400" dirty="0">
                <a:latin typeface="+mj-ea"/>
                <a:ea typeface="+mj-ea"/>
              </a:rPr>
              <a:t>写实、半写实与字符也较为常见。</a:t>
            </a:r>
            <a:endParaRPr lang="en-US" sz="1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ş1íḋè">
            <a:extLst>
              <a:ext uri="{FF2B5EF4-FFF2-40B4-BE49-F238E27FC236}">
                <a16:creationId xmlns:a16="http://schemas.microsoft.com/office/drawing/2014/main" id="{B73CDEE2-A709-4DF2-B7CA-4E87A375C16C}"/>
              </a:ext>
            </a:extLst>
          </p:cNvPr>
          <p:cNvGrpSpPr/>
          <p:nvPr/>
        </p:nvGrpSpPr>
        <p:grpSpPr>
          <a:xfrm>
            <a:off x="4841137" y="2081852"/>
            <a:ext cx="3697409" cy="3101765"/>
            <a:chOff x="3750162" y="1724509"/>
            <a:chExt cx="3697409" cy="3101765"/>
          </a:xfrm>
        </p:grpSpPr>
        <p:sp>
          <p:nvSpPr>
            <p:cNvPr id="18" name="i$ḻïḓé">
              <a:extLst>
                <a:ext uri="{FF2B5EF4-FFF2-40B4-BE49-F238E27FC236}">
                  <a16:creationId xmlns:a16="http://schemas.microsoft.com/office/drawing/2014/main" id="{E623FB19-7387-4D1C-BC27-A4A7198C9830}"/>
                </a:ext>
              </a:extLst>
            </p:cNvPr>
            <p:cNvSpPr/>
            <p:nvPr/>
          </p:nvSpPr>
          <p:spPr>
            <a:xfrm>
              <a:off x="6142173" y="3176656"/>
              <a:ext cx="1305398" cy="1305398"/>
            </a:xfrm>
            <a:prstGeom prst="ellipse">
              <a:avLst/>
            </a:prstGeom>
            <a:solidFill>
              <a:schemeClr val="bg2">
                <a:lumMod val="10000"/>
                <a:alpha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/>
                <a:t>暗黑</a:t>
              </a:r>
            </a:p>
          </p:txBody>
        </p:sp>
        <p:sp>
          <p:nvSpPr>
            <p:cNvPr id="17" name="íṥḷïḋè">
              <a:extLst>
                <a:ext uri="{FF2B5EF4-FFF2-40B4-BE49-F238E27FC236}">
                  <a16:creationId xmlns:a16="http://schemas.microsoft.com/office/drawing/2014/main" id="{48F86CDB-0544-4940-9334-EDC2448CD89E}"/>
                </a:ext>
              </a:extLst>
            </p:cNvPr>
            <p:cNvSpPr/>
            <p:nvPr/>
          </p:nvSpPr>
          <p:spPr>
            <a:xfrm>
              <a:off x="3750162" y="2421776"/>
              <a:ext cx="2404498" cy="240449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/>
                <a:t>明亮</a:t>
              </a:r>
            </a:p>
          </p:txBody>
        </p:sp>
        <p:sp>
          <p:nvSpPr>
            <p:cNvPr id="20" name="íŝlídê">
              <a:extLst>
                <a:ext uri="{FF2B5EF4-FFF2-40B4-BE49-F238E27FC236}">
                  <a16:creationId xmlns:a16="http://schemas.microsoft.com/office/drawing/2014/main" id="{A4642953-86EE-47BE-9317-295F07290522}"/>
                </a:ext>
              </a:extLst>
            </p:cNvPr>
            <p:cNvSpPr/>
            <p:nvPr/>
          </p:nvSpPr>
          <p:spPr>
            <a:xfrm>
              <a:off x="5419354" y="1724509"/>
              <a:ext cx="1732221" cy="1732221"/>
            </a:xfrm>
            <a:prstGeom prst="ellipse">
              <a:avLst/>
            </a:prstGeom>
            <a:solidFill>
              <a:schemeClr val="bg1">
                <a:lumMod val="65000"/>
                <a:alpha val="9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中性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096BC8C-86AF-427E-8205-F44E69DA3827}"/>
              </a:ext>
            </a:extLst>
          </p:cNvPr>
          <p:cNvGrpSpPr/>
          <p:nvPr/>
        </p:nvGrpSpPr>
        <p:grpSpPr>
          <a:xfrm>
            <a:off x="928436" y="2853048"/>
            <a:ext cx="3843592" cy="1553848"/>
            <a:chOff x="928436" y="2992748"/>
            <a:chExt cx="3843592" cy="1553848"/>
          </a:xfrm>
        </p:grpSpPr>
        <p:sp>
          <p:nvSpPr>
            <p:cNvPr id="14" name="îṡḻiḋé">
              <a:extLst>
                <a:ext uri="{FF2B5EF4-FFF2-40B4-BE49-F238E27FC236}">
                  <a16:creationId xmlns:a16="http://schemas.microsoft.com/office/drawing/2014/main" id="{8EC0F81C-8A38-48CC-AD35-D5B9C4A07671}"/>
                </a:ext>
              </a:extLst>
            </p:cNvPr>
            <p:cNvSpPr txBox="1"/>
            <p:nvPr/>
          </p:nvSpPr>
          <p:spPr>
            <a:xfrm>
              <a:off x="928436" y="2992748"/>
              <a:ext cx="3843590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/>
            <a:p>
              <a:pPr algn="r">
                <a:buSzPct val="25000"/>
              </a:pPr>
              <a:r>
                <a:rPr lang="zh-CN" altLang="en-US" sz="2000" b="1" dirty="0"/>
                <a:t>明亮型图标占主导</a:t>
              </a:r>
              <a:endParaRPr lang="en-US" sz="2000" b="1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5A741E-25C6-4FF5-BB8C-140B5BB5833F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0" y="3899341"/>
              <a:ext cx="314642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Sḷiḍe">
              <a:extLst>
                <a:ext uri="{FF2B5EF4-FFF2-40B4-BE49-F238E27FC236}">
                  <a16:creationId xmlns:a16="http://schemas.microsoft.com/office/drawing/2014/main" id="{3E2A612C-1B24-486E-B43E-9DF1009A3361}"/>
                </a:ext>
              </a:extLst>
            </p:cNvPr>
            <p:cNvSpPr txBox="1"/>
            <p:nvPr/>
          </p:nvSpPr>
          <p:spPr>
            <a:xfrm>
              <a:off x="1625600" y="3953773"/>
              <a:ext cx="3146426" cy="5928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 lnSpcReduction="10000"/>
            </a:bodyPr>
            <a:lstStyle/>
            <a:p>
              <a:pPr algn="r">
                <a:lnSpc>
                  <a:spcPct val="150000"/>
                </a:lnSpc>
                <a:buSzPct val="25000"/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ea"/>
                </a:rPr>
                <a:t>TOP 800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j-ea"/>
                </a:rPr>
                <a:t>图标中，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ea"/>
                </a:rPr>
                <a:t>57%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+mj-ea"/>
                </a:rPr>
                <a:t>的图标画面明亮，多采用蓝色、黄色、肤色、红色。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+mj-ea"/>
              </a:endParaRPr>
            </a:p>
          </p:txBody>
        </p:sp>
        <p:sp>
          <p:nvSpPr>
            <p:cNvPr id="22" name="ïSḷiḍe">
              <a:extLst>
                <a:ext uri="{FF2B5EF4-FFF2-40B4-BE49-F238E27FC236}">
                  <a16:creationId xmlns:a16="http://schemas.microsoft.com/office/drawing/2014/main" id="{C2C4121D-C23F-410F-87DF-22719AA9E25E}"/>
                </a:ext>
              </a:extLst>
            </p:cNvPr>
            <p:cNvSpPr txBox="1"/>
            <p:nvPr/>
          </p:nvSpPr>
          <p:spPr>
            <a:xfrm>
              <a:off x="2069102" y="3417297"/>
              <a:ext cx="574905" cy="426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400" b="1" dirty="0">
                  <a:solidFill>
                    <a:schemeClr val="accent1"/>
                  </a:solidFill>
                  <a:latin typeface="+mj-ea"/>
                  <a:ea typeface="+mj-ea"/>
                </a:rPr>
                <a:t>57%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463606F-A255-4261-B85F-C082E15500A9}"/>
              </a:ext>
            </a:extLst>
          </p:cNvPr>
          <p:cNvGrpSpPr/>
          <p:nvPr/>
        </p:nvGrpSpPr>
        <p:grpSpPr>
          <a:xfrm>
            <a:off x="8534673" y="4158289"/>
            <a:ext cx="2439316" cy="1089906"/>
            <a:chOff x="8547373" y="4297989"/>
            <a:chExt cx="2439316" cy="1089906"/>
          </a:xfrm>
        </p:grpSpPr>
        <p:sp>
          <p:nvSpPr>
            <p:cNvPr id="42" name="ïSḷiḍe">
              <a:extLst>
                <a:ext uri="{FF2B5EF4-FFF2-40B4-BE49-F238E27FC236}">
                  <a16:creationId xmlns:a16="http://schemas.microsoft.com/office/drawing/2014/main" id="{1D578BDD-29A8-4A47-8025-15C6DCD24CC8}"/>
                </a:ext>
              </a:extLst>
            </p:cNvPr>
            <p:cNvSpPr txBox="1"/>
            <p:nvPr/>
          </p:nvSpPr>
          <p:spPr>
            <a:xfrm>
              <a:off x="10154443" y="4297989"/>
              <a:ext cx="547290" cy="426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6%</a:t>
              </a:r>
            </a:p>
          </p:txBody>
        </p:sp>
        <p:sp>
          <p:nvSpPr>
            <p:cNvPr id="12" name="iS1idê">
              <a:extLst>
                <a:ext uri="{FF2B5EF4-FFF2-40B4-BE49-F238E27FC236}">
                  <a16:creationId xmlns:a16="http://schemas.microsoft.com/office/drawing/2014/main" id="{795DDEDF-78A3-4E74-AF7A-7CBC8699E1AE}"/>
                </a:ext>
              </a:extLst>
            </p:cNvPr>
            <p:cNvSpPr txBox="1"/>
            <p:nvPr/>
          </p:nvSpPr>
          <p:spPr>
            <a:xfrm>
              <a:off x="8547375" y="4332365"/>
              <a:ext cx="1765034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 lnSpcReduction="10000"/>
            </a:bodyPr>
            <a:lstStyle/>
            <a:p>
              <a:pPr>
                <a:buSzPct val="25000"/>
              </a:pPr>
              <a:r>
                <a:rPr lang="zh-CN" altLang="en-US" sz="2000" b="1" dirty="0"/>
                <a:t>暗黑型图标少</a:t>
              </a:r>
              <a:endParaRPr lang="de-DE" sz="2000" b="1" dirty="0"/>
            </a:p>
          </p:txBody>
        </p:sp>
        <p:sp>
          <p:nvSpPr>
            <p:cNvPr id="13" name="îṣḷíḓe">
              <a:extLst>
                <a:ext uri="{FF2B5EF4-FFF2-40B4-BE49-F238E27FC236}">
                  <a16:creationId xmlns:a16="http://schemas.microsoft.com/office/drawing/2014/main" id="{02E7FCBC-F815-4DDD-98BE-452579B2374E}"/>
                </a:ext>
              </a:extLst>
            </p:cNvPr>
            <p:cNvSpPr txBox="1"/>
            <p:nvPr/>
          </p:nvSpPr>
          <p:spPr>
            <a:xfrm>
              <a:off x="8547373" y="4762977"/>
              <a:ext cx="2439316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T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op 800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产品中，仅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47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款为暗黑系图标，以黑色为主。</a:t>
              </a:r>
              <a:endParaRPr lang="de-DE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ECD8D3B-AF11-453A-A965-6F709AA5C6C0}"/>
                </a:ext>
              </a:extLst>
            </p:cNvPr>
            <p:cNvCxnSpPr/>
            <p:nvPr/>
          </p:nvCxnSpPr>
          <p:spPr>
            <a:xfrm>
              <a:off x="8637085" y="4755040"/>
              <a:ext cx="2311504" cy="0"/>
            </a:xfrm>
            <a:prstGeom prst="line">
              <a:avLst/>
            </a:prstGeom>
            <a:ln w="3175" cap="rnd">
              <a:solidFill>
                <a:schemeClr val="tx2">
                  <a:lumMod val="40000"/>
                  <a:lumOff val="6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AB36A31-826D-4467-AED0-DA112A7BF20A}"/>
              </a:ext>
            </a:extLst>
          </p:cNvPr>
          <p:cNvGrpSpPr/>
          <p:nvPr/>
        </p:nvGrpSpPr>
        <p:grpSpPr>
          <a:xfrm>
            <a:off x="8230061" y="1990397"/>
            <a:ext cx="2535171" cy="1075781"/>
            <a:chOff x="8191961" y="2320597"/>
            <a:chExt cx="2535171" cy="1075781"/>
          </a:xfrm>
        </p:grpSpPr>
        <p:sp>
          <p:nvSpPr>
            <p:cNvPr id="44" name="ïSḷiḍe">
              <a:extLst>
                <a:ext uri="{FF2B5EF4-FFF2-40B4-BE49-F238E27FC236}">
                  <a16:creationId xmlns:a16="http://schemas.microsoft.com/office/drawing/2014/main" id="{C9A1FAEC-6068-42CB-B5D2-0F4825F5DC5F}"/>
                </a:ext>
              </a:extLst>
            </p:cNvPr>
            <p:cNvSpPr txBox="1"/>
            <p:nvPr/>
          </p:nvSpPr>
          <p:spPr>
            <a:xfrm>
              <a:off x="9862687" y="2320597"/>
              <a:ext cx="547290" cy="4260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 fontScale="92500"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37</a:t>
              </a:r>
              <a:r>
                <a:rPr lang="en-US" altLang="zh-CN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%</a:t>
              </a:r>
              <a:endPara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9" name="iS1idê">
              <a:extLst>
                <a:ext uri="{FF2B5EF4-FFF2-40B4-BE49-F238E27FC236}">
                  <a16:creationId xmlns:a16="http://schemas.microsoft.com/office/drawing/2014/main" id="{45081378-0BD8-42B4-8354-4955443D66D5}"/>
                </a:ext>
              </a:extLst>
            </p:cNvPr>
            <p:cNvSpPr txBox="1"/>
            <p:nvPr/>
          </p:nvSpPr>
          <p:spPr>
            <a:xfrm>
              <a:off x="8191961" y="2340848"/>
              <a:ext cx="190454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t" anchorCtr="0">
              <a:normAutofit lnSpcReduction="10000"/>
            </a:bodyPr>
            <a:lstStyle/>
            <a:p>
              <a:pPr>
                <a:buSzPct val="25000"/>
              </a:pPr>
              <a:r>
                <a:rPr lang="zh-CN" altLang="en-US" sz="2000" b="1" dirty="0"/>
                <a:t>中性图标较多</a:t>
              </a:r>
              <a:endParaRPr lang="de-DE" sz="2000" b="1" dirty="0"/>
            </a:p>
          </p:txBody>
        </p:sp>
        <p:sp>
          <p:nvSpPr>
            <p:cNvPr id="40" name="îṣḷíḓe">
              <a:extLst>
                <a:ext uri="{FF2B5EF4-FFF2-40B4-BE49-F238E27FC236}">
                  <a16:creationId xmlns:a16="http://schemas.microsoft.com/office/drawing/2014/main" id="{77A433CD-DE6C-474B-9E96-4BA15244E9A7}"/>
                </a:ext>
              </a:extLst>
            </p:cNvPr>
            <p:cNvSpPr txBox="1"/>
            <p:nvPr/>
          </p:nvSpPr>
          <p:spPr>
            <a:xfrm>
              <a:off x="8230061" y="2771460"/>
              <a:ext cx="2497071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TOP 800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图标中，中性图标占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37%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，多采用黄色、蓝色、肤色。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8662C00-9DFD-4801-B213-F89836C4BC92}"/>
                </a:ext>
              </a:extLst>
            </p:cNvPr>
            <p:cNvCxnSpPr/>
            <p:nvPr/>
          </p:nvCxnSpPr>
          <p:spPr>
            <a:xfrm>
              <a:off x="8293561" y="2763523"/>
              <a:ext cx="2311504" cy="0"/>
            </a:xfrm>
            <a:prstGeom prst="line">
              <a:avLst/>
            </a:prstGeom>
            <a:ln w="3175" cap="rnd">
              <a:solidFill>
                <a:schemeClr val="tx2">
                  <a:lumMod val="40000"/>
                  <a:lumOff val="6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3B1F662-B0E4-4FA5-8E8B-91061E35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色调整体分布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229AE5-ED73-4C49-B123-65378C10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AFA45A-C5E1-4CB8-839A-C15274CD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48" name="图片 47" descr="Brawl Stars">
            <a:extLst>
              <a:ext uri="{FF2B5EF4-FFF2-40B4-BE49-F238E27FC236}">
                <a16:creationId xmlns:a16="http://schemas.microsoft.com/office/drawing/2014/main" id="{35F2D7C2-B6FC-40A9-8D8A-82BB819CB07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04" y="352564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图片 48" descr="第五人格">
            <a:extLst>
              <a:ext uri="{FF2B5EF4-FFF2-40B4-BE49-F238E27FC236}">
                <a16:creationId xmlns:a16="http://schemas.microsoft.com/office/drawing/2014/main" id="{E499092D-B6CB-42DE-A95A-2353651EF054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350" y="4381401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图片 51" descr="Vikings: War of Clans">
            <a:extLst>
              <a:ext uri="{FF2B5EF4-FFF2-40B4-BE49-F238E27FC236}">
                <a16:creationId xmlns:a16="http://schemas.microsoft.com/office/drawing/2014/main" id="{A361334B-589B-46CD-965E-75E40C7069F3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696" y="219583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10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693319" y="2793179"/>
            <a:ext cx="5419185" cy="89535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各类手游图标特征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056763" y="2977822"/>
            <a:ext cx="608806" cy="71096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rgbClr val="D93844"/>
                </a:solidFill>
                <a:latin typeface="Impact" panose="020B0806030902050204" pitchFamily="34" charset="0"/>
                <a:ea typeface="微软雅黑" panose="020B0503020204020204" charset="-122"/>
              </a:rPr>
              <a:t>02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791200" y="3672840"/>
            <a:ext cx="4751705" cy="0"/>
          </a:xfrm>
          <a:prstGeom prst="line">
            <a:avLst/>
          </a:prstGeom>
          <a:ln>
            <a:solidFill>
              <a:srgbClr val="36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5d5cfe56-6e4b-47a6-ad82-82f1ce684724"/>
  <p:tag name="KSO_WM_DOC_GUID" val="{49e19372-62c7-4adc-84d3-e4626e7a1b4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dc454a8-13c3-4d20-be3a-b92f52a2e27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54e799b-5ac5-488d-95a3-390004981145"/>
</p:tagLst>
</file>

<file path=ppt/theme/theme1.xml><?xml version="1.0" encoding="utf-8"?>
<a:theme xmlns:a="http://schemas.openxmlformats.org/drawingml/2006/main" name="主题5">
  <a:themeElements>
    <a:clrScheme name="地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93844"/>
      </a:accent1>
      <a:accent2>
        <a:srgbClr val="C9C8C8"/>
      </a:accent2>
      <a:accent3>
        <a:srgbClr val="BE2C36"/>
      </a:accent3>
      <a:accent4>
        <a:srgbClr val="CDD7DB"/>
      </a:accent4>
      <a:accent5>
        <a:srgbClr val="F0EFE0"/>
      </a:accent5>
      <a:accent6>
        <a:srgbClr val="F16E7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D93844"/>
    </a:accent1>
    <a:accent2>
      <a:srgbClr val="C9C8C8"/>
    </a:accent2>
    <a:accent3>
      <a:srgbClr val="BE2C36"/>
    </a:accent3>
    <a:accent4>
      <a:srgbClr val="CDD7DB"/>
    </a:accent4>
    <a:accent5>
      <a:srgbClr val="F0EFE0"/>
    </a:accent5>
    <a:accent6>
      <a:srgbClr val="F16E7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D93844"/>
    </a:accent1>
    <a:accent2>
      <a:srgbClr val="C9C8C8"/>
    </a:accent2>
    <a:accent3>
      <a:srgbClr val="BE2C36"/>
    </a:accent3>
    <a:accent4>
      <a:srgbClr val="CDD7DB"/>
    </a:accent4>
    <a:accent5>
      <a:srgbClr val="F0EFE0"/>
    </a:accent5>
    <a:accent6>
      <a:srgbClr val="F16E7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D93844"/>
    </a:accent1>
    <a:accent2>
      <a:srgbClr val="C9C8C8"/>
    </a:accent2>
    <a:accent3>
      <a:srgbClr val="BE2C36"/>
    </a:accent3>
    <a:accent4>
      <a:srgbClr val="CDD7DB"/>
    </a:accent4>
    <a:accent5>
      <a:srgbClr val="F0EFE0"/>
    </a:accent5>
    <a:accent6>
      <a:srgbClr val="F16E7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D93844"/>
    </a:accent1>
    <a:accent2>
      <a:srgbClr val="C9C8C8"/>
    </a:accent2>
    <a:accent3>
      <a:srgbClr val="BE2C36"/>
    </a:accent3>
    <a:accent4>
      <a:srgbClr val="CDD7DB"/>
    </a:accent4>
    <a:accent5>
      <a:srgbClr val="F0EFE0"/>
    </a:accent5>
    <a:accent6>
      <a:srgbClr val="F16E7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D93844"/>
    </a:accent1>
    <a:accent2>
      <a:srgbClr val="C9C8C8"/>
    </a:accent2>
    <a:accent3>
      <a:srgbClr val="BE2C36"/>
    </a:accent3>
    <a:accent4>
      <a:srgbClr val="CDD7DB"/>
    </a:accent4>
    <a:accent5>
      <a:srgbClr val="F0EFE0"/>
    </a:accent5>
    <a:accent6>
      <a:srgbClr val="F16E7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658</TotalTime>
  <Words>2910</Words>
  <Application>Microsoft Office PowerPoint</Application>
  <PresentationFormat>宽屏</PresentationFormat>
  <Paragraphs>354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等线</vt:lpstr>
      <vt:lpstr>微软雅黑</vt:lpstr>
      <vt:lpstr>Arial</vt:lpstr>
      <vt:lpstr>Calibri</vt:lpstr>
      <vt:lpstr>Impact</vt:lpstr>
      <vt:lpstr>Wingdings</vt:lpstr>
      <vt:lpstr>主题5</vt:lpstr>
      <vt:lpstr>OfficePLUS</vt:lpstr>
      <vt:lpstr>PowerPoint 演示文稿</vt:lpstr>
      <vt:lpstr>PowerPoint 演示文稿</vt:lpstr>
      <vt:lpstr>研究概述</vt:lpstr>
      <vt:lpstr>PowerPoint 演示文稿</vt:lpstr>
      <vt:lpstr>全球手游图标整体情况</vt:lpstr>
      <vt:lpstr>图标类型整体分布</vt:lpstr>
      <vt:lpstr>画风整体分布</vt:lpstr>
      <vt:lpstr>色调整体分布</vt:lpstr>
      <vt:lpstr>各类手游图标特征</vt:lpstr>
      <vt:lpstr>全球手游市场构成</vt:lpstr>
      <vt:lpstr>卡牌类</vt:lpstr>
      <vt:lpstr>卡牌类游戏特征</vt:lpstr>
      <vt:lpstr>卡牌游戏图标观感</vt:lpstr>
      <vt:lpstr>卡牌游戏图标的主流类型</vt:lpstr>
      <vt:lpstr>卡牌游戏图标的主流画风</vt:lpstr>
      <vt:lpstr>RPG类</vt:lpstr>
      <vt:lpstr>RPG游戏特征</vt:lpstr>
      <vt:lpstr>RPG游戏图标观感</vt:lpstr>
      <vt:lpstr>RPG游戏图标的主流类型</vt:lpstr>
      <vt:lpstr>RPG游戏图标的主流画风</vt:lpstr>
      <vt:lpstr>消除类</vt:lpstr>
      <vt:lpstr>消除游戏特征</vt:lpstr>
      <vt:lpstr>消除游戏图标观感</vt:lpstr>
      <vt:lpstr>消除游戏图标的主流类型</vt:lpstr>
      <vt:lpstr>消除游戏图标的主流画风</vt:lpstr>
      <vt:lpstr>SLG类</vt:lpstr>
      <vt:lpstr>SLG游戏特征</vt:lpstr>
      <vt:lpstr>SLG游戏图标观感</vt:lpstr>
      <vt:lpstr>SLG游戏图标的主流类型</vt:lpstr>
      <vt:lpstr>SLG游戏图标的主流画风</vt:lpstr>
      <vt:lpstr>模拟经营/养成类</vt:lpstr>
      <vt:lpstr>模拟经营/养成游戏特征</vt:lpstr>
      <vt:lpstr>模拟经营/养成游戏图标观感</vt:lpstr>
      <vt:lpstr>模拟经营/养成游戏图标的主流类型</vt:lpstr>
      <vt:lpstr>模拟经营/养成游戏图标的主流画风</vt:lpstr>
      <vt:lpstr>其他类型</vt:lpstr>
      <vt:lpstr>棋牌赌博游戏</vt:lpstr>
      <vt:lpstr>MOBA游戏</vt:lpstr>
      <vt:lpstr>体育游戏</vt:lpstr>
      <vt:lpstr>吃鸡游戏</vt:lpstr>
      <vt:lpstr>赛车游戏</vt:lpstr>
      <vt:lpstr>休闲游戏</vt:lpstr>
      <vt:lpstr>休闲竞技游戏</vt:lpstr>
      <vt:lpstr>射击游戏</vt:lpstr>
      <vt:lpstr>动作游戏</vt:lpstr>
      <vt:lpstr>文字恋爱游戏</vt:lpstr>
      <vt:lpstr>总结</vt:lpstr>
      <vt:lpstr>除了好看之外，图标设计还应该下哪些功夫？</vt:lpstr>
      <vt:lpstr>全球各主要类型手游图标特征总结</vt:lpstr>
      <vt:lpstr>Thanks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Administrator</cp:lastModifiedBy>
  <cp:revision>402</cp:revision>
  <cp:lastPrinted>2017-12-17T16:00:00Z</cp:lastPrinted>
  <dcterms:created xsi:type="dcterms:W3CDTF">2017-12-17T16:00:00Z</dcterms:created>
  <dcterms:modified xsi:type="dcterms:W3CDTF">2019-04-24T10:54:22Z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2019-02-27T08:58:54.6978896Z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139cadf4-060d-46f9-bf87-ddd5345512cb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  <property fmtid="{D5CDD505-2E9C-101B-9397-08002B2CF9AE}" pid="12" name="KSOProductBuildVer">
    <vt:lpwstr>2052-11.1.0.8527</vt:lpwstr>
  </property>
</Properties>
</file>